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 bookmarkIdSeed="3">
  <p:sldMasterIdLst>
    <p:sldMasterId id="2147483648" r:id="rId1"/>
  </p:sldMasterIdLst>
  <p:notesMasterIdLst>
    <p:notesMasterId r:id="rId23"/>
  </p:notesMasterIdLst>
  <p:sldIdLst>
    <p:sldId id="282" r:id="rId2"/>
    <p:sldId id="290" r:id="rId3"/>
    <p:sldId id="352" r:id="rId4"/>
    <p:sldId id="362" r:id="rId5"/>
    <p:sldId id="379" r:id="rId6"/>
    <p:sldId id="360" r:id="rId7"/>
    <p:sldId id="355" r:id="rId8"/>
    <p:sldId id="356" r:id="rId9"/>
    <p:sldId id="357" r:id="rId10"/>
    <p:sldId id="358" r:id="rId11"/>
    <p:sldId id="372" r:id="rId12"/>
    <p:sldId id="337" r:id="rId13"/>
    <p:sldId id="378" r:id="rId14"/>
    <p:sldId id="354" r:id="rId15"/>
    <p:sldId id="382" r:id="rId16"/>
    <p:sldId id="383" r:id="rId17"/>
    <p:sldId id="365" r:id="rId18"/>
    <p:sldId id="370" r:id="rId19"/>
    <p:sldId id="371" r:id="rId20"/>
    <p:sldId id="361" r:id="rId21"/>
    <p:sldId id="377" r:id="rId22"/>
  </p:sldIdLst>
  <p:sldSz cx="12192000" cy="6858000"/>
  <p:notesSz cx="6858000" cy="9144000"/>
  <p:embeddedFontLst>
    <p:embeddedFont>
      <p:font typeface="Accura" panose="020B060402020202020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185B0F-D9E8-C0E6-3578-75F2465DFC7D}" name="Soph Brockbank" initials="SB" userId="S::SBrockbank@tonkintaylor.co.nz::9199b268-e9d3-47ec-a42f-58521ad850af" providerId="AD"/>
  <p188:author id="{19B79B2A-010E-CF85-736B-D22F497989FB}" name="Chris Purchas" initials="CP" userId="S::CPurchas@tonkintaylor.co.nz::90b527f4-3958-47b7-8a58-3a7832afd743" providerId="AD"/>
  <p188:author id="{67956279-D867-CA02-DCC4-409BE83D982B}" name="Zoe Yandell" initials="ZY" userId="S::ZYandell@tonkintaylor.co.nz::30da7d91-91ee-44b9-b5d1-2b1ee30f6f5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E1E8"/>
    <a:srgbClr val="88B9C9"/>
    <a:srgbClr val="10A0B7"/>
    <a:srgbClr val="003751"/>
    <a:srgbClr val="FFFF00"/>
    <a:srgbClr val="002143"/>
    <a:srgbClr val="FFFFCC"/>
    <a:srgbClr val="FFCCCC"/>
    <a:srgbClr val="FFFFFF"/>
    <a:srgbClr val="006F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19" autoAdjust="0"/>
    <p:restoredTop sz="89829" autoAdjust="0"/>
  </p:normalViewPr>
  <p:slideViewPr>
    <p:cSldViewPr snapToGrid="0">
      <p:cViewPr varScale="1">
        <p:scale>
          <a:sx n="102" d="100"/>
          <a:sy n="102" d="100"/>
        </p:scale>
        <p:origin x="8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ttgroup.local\corporate\Wellington\TT%20Projects\1092021\WorkingMaterial\3.%20WA\1.%20Current%20Situation\2024%20Waste%20Assessment%20Data%20Templ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ttgroup.local\corporate\Wellington\TT%20Projects\1092021\WorkingMaterial\3.%20WA\1.%20Current%20Situation\2024%20Waste%20Assessment%20Data%20Templa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NZ">
                <a:solidFill>
                  <a:schemeClr val="bg1"/>
                </a:solidFill>
                <a:latin typeface="+mj-lt"/>
              </a:rPr>
              <a:t>Total materials generated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'Waste per Capita + PROJECTIONS'!$K$68</c:f>
              <c:strCache>
                <c:ptCount val="1"/>
                <c:pt idx="0">
                  <c:v>Total material generated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'Waste per Capita + PROJECTIONS'!$L$63:$S$63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'Waste per Capita + PROJECTIONS'!$L$68:$S$68</c:f>
              <c:numCache>
                <c:formatCode>_-* #,##0_-;\-* #,##0_-;_-* "-"??_-;_-@_-</c:formatCode>
                <c:ptCount val="8"/>
                <c:pt idx="0">
                  <c:v>474.76660779360367</c:v>
                </c:pt>
                <c:pt idx="1">
                  <c:v>499.19989941198912</c:v>
                </c:pt>
                <c:pt idx="2">
                  <c:v>544.99531771848888</c:v>
                </c:pt>
                <c:pt idx="3">
                  <c:v>596.43692318385524</c:v>
                </c:pt>
                <c:pt idx="4">
                  <c:v>654.42561496720327</c:v>
                </c:pt>
                <c:pt idx="5">
                  <c:v>720.02763007174849</c:v>
                </c:pt>
                <c:pt idx="6">
                  <c:v>794.50664618442443</c:v>
                </c:pt>
                <c:pt idx="7">
                  <c:v>879.36224237602687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12F-4CFE-B50A-A324E568DF46}"/>
            </c:ext>
          </c:extLst>
        </c:ser>
        <c:ser>
          <c:idx val="2"/>
          <c:order val="1"/>
          <c:tx>
            <c:strRef>
              <c:f>'Waste per Capita + PROJECTIONS'!$K$70</c:f>
              <c:strCache>
                <c:ptCount val="1"/>
                <c:pt idx="0">
                  <c:v>Target reduction in material generated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'Waste per Capita + PROJECTIONS'!$L$63:$S$63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'Waste per Capita + PROJECTIONS'!$L$70:$S$70</c:f>
              <c:numCache>
                <c:formatCode>0</c:formatCode>
                <c:ptCount val="8"/>
                <c:pt idx="0" formatCode="_-* #,##0_-;\-* #,##0_-;_-* &quot;-&quot;??_-;_-@_-">
                  <c:v>474.76660779360367</c:v>
                </c:pt>
                <c:pt idx="1">
                  <c:v>467.98422768226646</c:v>
                </c:pt>
                <c:pt idx="2">
                  <c:v>461.20184757092926</c:v>
                </c:pt>
                <c:pt idx="3">
                  <c:v>454.41946745959206</c:v>
                </c:pt>
                <c:pt idx="4">
                  <c:v>447.63708734825485</c:v>
                </c:pt>
                <c:pt idx="5">
                  <c:v>440.85470723691765</c:v>
                </c:pt>
                <c:pt idx="6">
                  <c:v>434.07232712558044</c:v>
                </c:pt>
                <c:pt idx="7" formatCode="_(* #,##0.00_);_(* \(#,##0.00\);_(* &quot;-&quot;??_);_(@_)">
                  <c:v>427.2899470142433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12F-4CFE-B50A-A324E568D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8870543"/>
        <c:axId val="678873423"/>
      </c:lineChart>
      <c:catAx>
        <c:axId val="678870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73423"/>
        <c:crosses val="autoZero"/>
        <c:auto val="1"/>
        <c:lblAlgn val="ctr"/>
        <c:lblOffset val="100"/>
        <c:noMultiLvlLbl val="0"/>
      </c:catAx>
      <c:valAx>
        <c:axId val="678873423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>
                    <a:solidFill>
                      <a:schemeClr val="bg1"/>
                    </a:solidFill>
                  </a:rPr>
                  <a:t>Total material generated per capita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70543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5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pPr>
            <a:r>
              <a:rPr lang="en-NZ">
                <a:solidFill>
                  <a:schemeClr val="bg1"/>
                </a:solidFill>
                <a:latin typeface="+mj-lt"/>
              </a:rPr>
              <a:t>Total material</a:t>
            </a:r>
            <a:r>
              <a:rPr lang="en-NZ" baseline="0">
                <a:solidFill>
                  <a:schemeClr val="bg1"/>
                </a:solidFill>
                <a:latin typeface="+mj-lt"/>
              </a:rPr>
              <a:t> disposed to landfill </a:t>
            </a:r>
            <a:endParaRPr lang="en-NZ">
              <a:solidFill>
                <a:schemeClr val="bg1"/>
              </a:solidFill>
              <a:latin typeface="+mj-lt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'Waste per Capita + PROJECTIONS'!$K$67</c:f>
              <c:strCache>
                <c:ptCount val="1"/>
                <c:pt idx="0">
                  <c:v>Landfill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none"/>
          </c:marker>
          <c:cat>
            <c:numRef>
              <c:f>'Waste per Capita + PROJECTIONS'!$L$63:$S$63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'Waste per Capita + PROJECTIONS'!$L$67:$S$67</c:f>
              <c:numCache>
                <c:formatCode>_-* #,##0_-;\-* #,##0_-;_-* "-"??_-;_-@_-</c:formatCode>
                <c:ptCount val="8"/>
                <c:pt idx="0" formatCode="0">
                  <c:v>375.89679412900739</c:v>
                </c:pt>
                <c:pt idx="1">
                  <c:v>380.5561230144736</c:v>
                </c:pt>
                <c:pt idx="2">
                  <c:v>402.62278604147025</c:v>
                </c:pt>
                <c:pt idx="3">
                  <c:v>425.58988517143291</c:v>
                </c:pt>
                <c:pt idx="4">
                  <c:v>449.40916935229649</c:v>
                </c:pt>
                <c:pt idx="5">
                  <c:v>474.00789533386035</c:v>
                </c:pt>
                <c:pt idx="6">
                  <c:v>499.28296449895868</c:v>
                </c:pt>
                <c:pt idx="7">
                  <c:v>525.09382435346799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4D5-4823-A7EB-25F6713A73FE}"/>
            </c:ext>
          </c:extLst>
        </c:ser>
        <c:ser>
          <c:idx val="1"/>
          <c:order val="1"/>
          <c:tx>
            <c:strRef>
              <c:f>'Waste per Capita + PROJECTIONS'!$K$69</c:f>
              <c:strCache>
                <c:ptCount val="1"/>
                <c:pt idx="0">
                  <c:v>Target landfill reduction</c:v>
                </c:pt>
              </c:strCache>
            </c:strRef>
          </c:tx>
          <c:spPr>
            <a:ln w="28575" cap="rnd">
              <a:solidFill>
                <a:schemeClr val="bg1"/>
              </a:solidFill>
              <a:prstDash val="dash"/>
              <a:round/>
            </a:ln>
            <a:effectLst/>
          </c:spPr>
          <c:marker>
            <c:symbol val="none"/>
          </c:marker>
          <c:cat>
            <c:numRef>
              <c:f>'Waste per Capita + PROJECTIONS'!$L$63:$S$63</c:f>
              <c:numCache>
                <c:formatCode>General</c:formatCode>
                <c:ptCount val="8"/>
                <c:pt idx="0">
                  <c:v>2023</c:v>
                </c:pt>
                <c:pt idx="1">
                  <c:v>2024</c:v>
                </c:pt>
                <c:pt idx="2">
                  <c:v>2025</c:v>
                </c:pt>
                <c:pt idx="3">
                  <c:v>2026</c:v>
                </c:pt>
                <c:pt idx="4">
                  <c:v>2027</c:v>
                </c:pt>
                <c:pt idx="5">
                  <c:v>2028</c:v>
                </c:pt>
                <c:pt idx="6">
                  <c:v>2029</c:v>
                </c:pt>
                <c:pt idx="7">
                  <c:v>2030</c:v>
                </c:pt>
              </c:numCache>
            </c:numRef>
          </c:cat>
          <c:val>
            <c:numRef>
              <c:f>'Waste per Capita + PROJECTIONS'!$L$69:$S$69</c:f>
              <c:numCache>
                <c:formatCode>0</c:formatCode>
                <c:ptCount val="8"/>
                <c:pt idx="0">
                  <c:v>375.89679412900739</c:v>
                </c:pt>
                <c:pt idx="1">
                  <c:v>359.79725211057774</c:v>
                </c:pt>
                <c:pt idx="2">
                  <c:v>343.6977100921481</c:v>
                </c:pt>
                <c:pt idx="3">
                  <c:v>327.59816807371845</c:v>
                </c:pt>
                <c:pt idx="4">
                  <c:v>311.49862605528881</c:v>
                </c:pt>
                <c:pt idx="5">
                  <c:v>295.39908403685916</c:v>
                </c:pt>
                <c:pt idx="6">
                  <c:v>279.29954201842952</c:v>
                </c:pt>
                <c:pt idx="7">
                  <c:v>263.2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4D5-4823-A7EB-25F6713A7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78870543"/>
        <c:axId val="678873423"/>
      </c:lineChart>
      <c:catAx>
        <c:axId val="6788705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73423"/>
        <c:crosses val="autoZero"/>
        <c:auto val="1"/>
        <c:lblAlgn val="ctr"/>
        <c:lblOffset val="100"/>
        <c:noMultiLvlLbl val="0"/>
      </c:catAx>
      <c:valAx>
        <c:axId val="678873423"/>
        <c:scaling>
          <c:orientation val="minMax"/>
          <c:max val="10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NZ">
                    <a:solidFill>
                      <a:schemeClr val="bg1"/>
                    </a:solidFill>
                  </a:rPr>
                  <a:t>Total waste disposed to landfill per capita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88705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10A0B7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763EB-0650-4F10-88C3-948D9213CA42}" type="doc">
      <dgm:prSet loTypeId="urn:microsoft.com/office/officeart/2005/8/layout/gear1" loCatId="cycle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NZ"/>
        </a:p>
      </dgm:t>
    </dgm:pt>
    <dgm:pt modelId="{16D9064B-8EB3-40F7-B577-7A869AC80341}">
      <dgm:prSet custT="1"/>
      <dgm:spPr/>
      <dgm:t>
        <a:bodyPr/>
        <a:lstStyle/>
        <a:p>
          <a:r>
            <a:rPr lang="en-US" sz="1000" b="0" i="0" dirty="0"/>
            <a:t>3. How will we get there?  </a:t>
          </a:r>
          <a:endParaRPr lang="en-NZ" sz="1000" dirty="0"/>
        </a:p>
      </dgm:t>
    </dgm:pt>
    <dgm:pt modelId="{63765888-7120-49C1-AC9D-74092BD9CAA3}" type="parTrans" cxnId="{8CD92C24-7BE1-46C5-89BC-466C2AE1251E}">
      <dgm:prSet/>
      <dgm:spPr/>
      <dgm:t>
        <a:bodyPr/>
        <a:lstStyle/>
        <a:p>
          <a:endParaRPr lang="en-NZ"/>
        </a:p>
      </dgm:t>
    </dgm:pt>
    <dgm:pt modelId="{1AFEC2A8-8DBB-4812-9096-C81B092093DC}" type="sibTrans" cxnId="{8CD92C24-7BE1-46C5-89BC-466C2AE1251E}">
      <dgm:prSet/>
      <dgm:spPr/>
      <dgm:t>
        <a:bodyPr/>
        <a:lstStyle/>
        <a:p>
          <a:endParaRPr lang="en-NZ"/>
        </a:p>
      </dgm:t>
    </dgm:pt>
    <dgm:pt modelId="{23796571-F956-49C6-84FA-D39DF8147276}">
      <dgm:prSet/>
      <dgm:spPr/>
      <dgm:t>
        <a:bodyPr/>
        <a:lstStyle/>
        <a:p>
          <a:r>
            <a:rPr lang="en-US" b="0" i="0" dirty="0"/>
            <a:t>Options  </a:t>
          </a:r>
        </a:p>
      </dgm:t>
    </dgm:pt>
    <dgm:pt modelId="{B2691EC8-143A-41D8-BC30-D0F3EE02F2AF}" type="parTrans" cxnId="{2A962253-68D2-48F6-A6B7-93A87402B99D}">
      <dgm:prSet/>
      <dgm:spPr/>
      <dgm:t>
        <a:bodyPr/>
        <a:lstStyle/>
        <a:p>
          <a:endParaRPr lang="en-NZ"/>
        </a:p>
      </dgm:t>
    </dgm:pt>
    <dgm:pt modelId="{FF2172F3-4012-45AC-A666-5005B2E4FCF5}" type="sibTrans" cxnId="{2A962253-68D2-48F6-A6B7-93A87402B99D}">
      <dgm:prSet/>
      <dgm:spPr/>
      <dgm:t>
        <a:bodyPr/>
        <a:lstStyle/>
        <a:p>
          <a:endParaRPr lang="en-NZ"/>
        </a:p>
      </dgm:t>
    </dgm:pt>
    <dgm:pt modelId="{BD86C71B-849A-4C41-B487-937AE70B6039}">
      <dgm:prSet/>
      <dgm:spPr/>
      <dgm:t>
        <a:bodyPr/>
        <a:lstStyle/>
        <a:p>
          <a:r>
            <a:rPr lang="en-US" b="0" i="0" dirty="0"/>
            <a:t>Suitability/Assessment </a:t>
          </a:r>
        </a:p>
      </dgm:t>
    </dgm:pt>
    <dgm:pt modelId="{799D5738-E783-47CB-91DA-54F63E8DE3BE}" type="parTrans" cxnId="{98DD1E9B-34E0-4FAD-9C55-00FEB0FEB9E6}">
      <dgm:prSet/>
      <dgm:spPr/>
      <dgm:t>
        <a:bodyPr/>
        <a:lstStyle/>
        <a:p>
          <a:endParaRPr lang="en-NZ"/>
        </a:p>
      </dgm:t>
    </dgm:pt>
    <dgm:pt modelId="{EB576E80-8E11-4304-88DE-0CC98A57E035}" type="sibTrans" cxnId="{98DD1E9B-34E0-4FAD-9C55-00FEB0FEB9E6}">
      <dgm:prSet/>
      <dgm:spPr/>
      <dgm:t>
        <a:bodyPr/>
        <a:lstStyle/>
        <a:p>
          <a:endParaRPr lang="en-NZ"/>
        </a:p>
      </dgm:t>
    </dgm:pt>
    <dgm:pt modelId="{465E899E-19B5-475C-8E6A-1B74E3A053DB}">
      <dgm:prSet/>
      <dgm:spPr/>
      <dgm:t>
        <a:bodyPr/>
        <a:lstStyle/>
        <a:p>
          <a:r>
            <a:rPr lang="en-US" b="0" i="0" dirty="0"/>
            <a:t>Statement of proposals </a:t>
          </a:r>
        </a:p>
      </dgm:t>
    </dgm:pt>
    <dgm:pt modelId="{1F54A79F-F43B-4B53-B51E-FC2250E992E7}" type="parTrans" cxnId="{725A1817-4122-4C16-91E1-653DE7251F01}">
      <dgm:prSet/>
      <dgm:spPr/>
      <dgm:t>
        <a:bodyPr/>
        <a:lstStyle/>
        <a:p>
          <a:endParaRPr lang="en-NZ"/>
        </a:p>
      </dgm:t>
    </dgm:pt>
    <dgm:pt modelId="{D0DAF9C3-147A-4D3D-B285-B82D6CE79575}" type="sibTrans" cxnId="{725A1817-4122-4C16-91E1-653DE7251F01}">
      <dgm:prSet/>
      <dgm:spPr/>
      <dgm:t>
        <a:bodyPr/>
        <a:lstStyle/>
        <a:p>
          <a:endParaRPr lang="en-NZ"/>
        </a:p>
      </dgm:t>
    </dgm:pt>
    <dgm:pt modelId="{A5EDF37D-46F7-4271-86E0-770D26D5A022}">
      <dgm:prSet/>
      <dgm:spPr/>
      <dgm:t>
        <a:bodyPr/>
        <a:lstStyle/>
        <a:p>
          <a:r>
            <a:rPr lang="en-US" b="0" i="0" dirty="0"/>
            <a:t>Consultation with Medical Officer of Health </a:t>
          </a:r>
        </a:p>
      </dgm:t>
    </dgm:pt>
    <dgm:pt modelId="{0C767ACF-3A2D-48C0-8D06-CEB42703A6C6}" type="parTrans" cxnId="{D934AE66-CDD2-4004-950A-EE89DE2F6DD1}">
      <dgm:prSet/>
      <dgm:spPr/>
      <dgm:t>
        <a:bodyPr/>
        <a:lstStyle/>
        <a:p>
          <a:endParaRPr lang="en-NZ"/>
        </a:p>
      </dgm:t>
    </dgm:pt>
    <dgm:pt modelId="{3F4C8B20-4B98-4BC3-B2AA-022150A09FF7}" type="sibTrans" cxnId="{D934AE66-CDD2-4004-950A-EE89DE2F6DD1}">
      <dgm:prSet/>
      <dgm:spPr/>
      <dgm:t>
        <a:bodyPr/>
        <a:lstStyle/>
        <a:p>
          <a:endParaRPr lang="en-NZ"/>
        </a:p>
      </dgm:t>
    </dgm:pt>
    <dgm:pt modelId="{7AD80EA5-593D-4388-955A-4FDF728E4CB9}">
      <dgm:prSet/>
      <dgm:spPr/>
      <dgm:t>
        <a:bodyPr/>
        <a:lstStyle/>
        <a:p>
          <a:r>
            <a:rPr lang="en-US" b="0" i="0" dirty="0"/>
            <a:t>2. Where do we want to be?  </a:t>
          </a:r>
        </a:p>
      </dgm:t>
    </dgm:pt>
    <dgm:pt modelId="{04BE389B-398C-4C69-90CC-2823D34C39E4}" type="parTrans" cxnId="{C2BFEA53-77A0-4F73-9E36-ACD1DDC3AB72}">
      <dgm:prSet/>
      <dgm:spPr/>
      <dgm:t>
        <a:bodyPr/>
        <a:lstStyle/>
        <a:p>
          <a:endParaRPr lang="en-NZ"/>
        </a:p>
      </dgm:t>
    </dgm:pt>
    <dgm:pt modelId="{C6435A70-5FE1-4D68-98CE-3986991A043A}" type="sibTrans" cxnId="{C2BFEA53-77A0-4F73-9E36-ACD1DDC3AB72}">
      <dgm:prSet/>
      <dgm:spPr/>
      <dgm:t>
        <a:bodyPr/>
        <a:lstStyle/>
        <a:p>
          <a:endParaRPr lang="en-NZ"/>
        </a:p>
      </dgm:t>
    </dgm:pt>
    <dgm:pt modelId="{E515BDAC-6371-419E-BA40-C82D8CD64E59}">
      <dgm:prSet/>
      <dgm:spPr/>
      <dgm:t>
        <a:bodyPr/>
        <a:lstStyle/>
        <a:p>
          <a:r>
            <a:rPr lang="en-US" b="0" i="0" dirty="0"/>
            <a:t>Vision for the future </a:t>
          </a:r>
        </a:p>
      </dgm:t>
    </dgm:pt>
    <dgm:pt modelId="{695580F8-9357-4FBC-A3A3-23B8044CE21A}" type="parTrans" cxnId="{E80FFAC2-F425-43C3-A9B0-238A485EC920}">
      <dgm:prSet/>
      <dgm:spPr/>
      <dgm:t>
        <a:bodyPr/>
        <a:lstStyle/>
        <a:p>
          <a:endParaRPr lang="en-NZ"/>
        </a:p>
      </dgm:t>
    </dgm:pt>
    <dgm:pt modelId="{FAEF11E6-60E3-4C92-B2FF-11179E8864E0}" type="sibTrans" cxnId="{E80FFAC2-F425-43C3-A9B0-238A485EC920}">
      <dgm:prSet/>
      <dgm:spPr/>
      <dgm:t>
        <a:bodyPr/>
        <a:lstStyle/>
        <a:p>
          <a:endParaRPr lang="en-NZ"/>
        </a:p>
      </dgm:t>
    </dgm:pt>
    <dgm:pt modelId="{E298EC99-4331-4630-A4D7-5B902F6CA5EF}">
      <dgm:prSet/>
      <dgm:spPr/>
      <dgm:t>
        <a:bodyPr/>
        <a:lstStyle/>
        <a:p>
          <a:r>
            <a:rPr lang="en-US" b="0" i="0" dirty="0"/>
            <a:t>Policies/strategies </a:t>
          </a:r>
        </a:p>
      </dgm:t>
    </dgm:pt>
    <dgm:pt modelId="{0B7CFEB1-7043-49FA-AFB0-BE3ACE02A3B8}" type="parTrans" cxnId="{FA1EE2B1-F30E-43F7-84CE-ED10EB6AD81A}">
      <dgm:prSet/>
      <dgm:spPr/>
      <dgm:t>
        <a:bodyPr/>
        <a:lstStyle/>
        <a:p>
          <a:endParaRPr lang="en-NZ"/>
        </a:p>
      </dgm:t>
    </dgm:pt>
    <dgm:pt modelId="{9B014410-37F4-45D2-93F7-D1FA53FFC8E0}" type="sibTrans" cxnId="{FA1EE2B1-F30E-43F7-84CE-ED10EB6AD81A}">
      <dgm:prSet/>
      <dgm:spPr/>
      <dgm:t>
        <a:bodyPr/>
        <a:lstStyle/>
        <a:p>
          <a:endParaRPr lang="en-NZ"/>
        </a:p>
      </dgm:t>
    </dgm:pt>
    <dgm:pt modelId="{896BE5EF-6677-4754-9601-CD5A3D61A818}">
      <dgm:prSet/>
      <dgm:spPr/>
      <dgm:t>
        <a:bodyPr/>
        <a:lstStyle/>
        <a:p>
          <a:r>
            <a:rPr lang="en-US" b="0" i="0" dirty="0"/>
            <a:t>Goals </a:t>
          </a:r>
        </a:p>
      </dgm:t>
    </dgm:pt>
    <dgm:pt modelId="{74D615B6-56EB-4E44-A25C-F69C3B845B6C}" type="parTrans" cxnId="{5859A9EB-6AE4-4936-B0C9-CB562F00BBFF}">
      <dgm:prSet/>
      <dgm:spPr/>
      <dgm:t>
        <a:bodyPr/>
        <a:lstStyle/>
        <a:p>
          <a:endParaRPr lang="en-NZ"/>
        </a:p>
      </dgm:t>
    </dgm:pt>
    <dgm:pt modelId="{D5642EB5-2BEF-4101-ADBF-7541726DCDA1}" type="sibTrans" cxnId="{5859A9EB-6AE4-4936-B0C9-CB562F00BBFF}">
      <dgm:prSet/>
      <dgm:spPr/>
      <dgm:t>
        <a:bodyPr/>
        <a:lstStyle/>
        <a:p>
          <a:endParaRPr lang="en-NZ"/>
        </a:p>
      </dgm:t>
    </dgm:pt>
    <dgm:pt modelId="{BCBC47A0-16A3-4D8B-84C5-90BB1588C3C4}">
      <dgm:prSet/>
      <dgm:spPr/>
      <dgm:t>
        <a:bodyPr/>
        <a:lstStyle/>
        <a:p>
          <a:r>
            <a:rPr lang="en-US" b="0" i="0" dirty="0"/>
            <a:t>Objectives </a:t>
          </a:r>
        </a:p>
      </dgm:t>
    </dgm:pt>
    <dgm:pt modelId="{360089DB-E593-4032-82D5-4BEC16F9230F}" type="parTrans" cxnId="{D9D452BF-E186-41AD-AB7B-75EA24EF6595}">
      <dgm:prSet/>
      <dgm:spPr/>
      <dgm:t>
        <a:bodyPr/>
        <a:lstStyle/>
        <a:p>
          <a:endParaRPr lang="en-NZ"/>
        </a:p>
      </dgm:t>
    </dgm:pt>
    <dgm:pt modelId="{58CFE3D0-9A3D-43B6-8125-82748BCA8AFC}" type="sibTrans" cxnId="{D9D452BF-E186-41AD-AB7B-75EA24EF6595}">
      <dgm:prSet/>
      <dgm:spPr/>
      <dgm:t>
        <a:bodyPr/>
        <a:lstStyle/>
        <a:p>
          <a:endParaRPr lang="en-NZ"/>
        </a:p>
      </dgm:t>
    </dgm:pt>
    <dgm:pt modelId="{F7F94F58-D79D-4972-B047-E3655CE5739D}">
      <dgm:prSet/>
      <dgm:spPr/>
      <dgm:t>
        <a:bodyPr/>
        <a:lstStyle/>
        <a:p>
          <a:r>
            <a:rPr lang="en-US" b="0" i="0" dirty="0"/>
            <a:t>Targets  </a:t>
          </a:r>
        </a:p>
      </dgm:t>
    </dgm:pt>
    <dgm:pt modelId="{32D69BF3-E027-4DF9-8733-E7CCFF5C720F}" type="parTrans" cxnId="{30C1075B-9E6A-4CAA-98E9-D040B99D8D5A}">
      <dgm:prSet/>
      <dgm:spPr/>
      <dgm:t>
        <a:bodyPr/>
        <a:lstStyle/>
        <a:p>
          <a:endParaRPr lang="en-NZ"/>
        </a:p>
      </dgm:t>
    </dgm:pt>
    <dgm:pt modelId="{1B4D20F8-BAB8-4F5C-9EE2-215A26787C49}" type="sibTrans" cxnId="{30C1075B-9E6A-4CAA-98E9-D040B99D8D5A}">
      <dgm:prSet/>
      <dgm:spPr/>
      <dgm:t>
        <a:bodyPr/>
        <a:lstStyle/>
        <a:p>
          <a:endParaRPr lang="en-NZ"/>
        </a:p>
      </dgm:t>
    </dgm:pt>
    <dgm:pt modelId="{605980FE-DEE1-45FF-B390-018E4146A1B5}">
      <dgm:prSet/>
      <dgm:spPr/>
      <dgm:t>
        <a:bodyPr/>
        <a:lstStyle/>
        <a:p>
          <a:r>
            <a:rPr lang="en-US" b="0" i="0" dirty="0"/>
            <a:t>1. Where are we now?   </a:t>
          </a:r>
        </a:p>
      </dgm:t>
    </dgm:pt>
    <dgm:pt modelId="{A527A528-B53C-4345-991E-E841E038DD03}" type="parTrans" cxnId="{D3A60A6D-4AD9-409B-A350-EF5AB805E56D}">
      <dgm:prSet/>
      <dgm:spPr/>
      <dgm:t>
        <a:bodyPr/>
        <a:lstStyle/>
        <a:p>
          <a:endParaRPr lang="en-NZ"/>
        </a:p>
      </dgm:t>
    </dgm:pt>
    <dgm:pt modelId="{A26AC6C4-20FE-443D-9B94-CFB029C94F5B}" type="sibTrans" cxnId="{D3A60A6D-4AD9-409B-A350-EF5AB805E56D}">
      <dgm:prSet/>
      <dgm:spPr/>
      <dgm:t>
        <a:bodyPr/>
        <a:lstStyle/>
        <a:p>
          <a:endParaRPr lang="en-NZ"/>
        </a:p>
      </dgm:t>
    </dgm:pt>
    <dgm:pt modelId="{CC2FE4F5-4288-4E5D-8560-90B41FCE34B9}">
      <dgm:prSet/>
      <dgm:spPr/>
      <dgm:t>
        <a:bodyPr/>
        <a:lstStyle/>
        <a:p>
          <a:r>
            <a:rPr lang="en-US" b="0" i="0" dirty="0"/>
            <a:t>Material flows </a:t>
          </a:r>
        </a:p>
      </dgm:t>
    </dgm:pt>
    <dgm:pt modelId="{7EE9D6D0-C3E2-44B4-83F8-148D54DF5AF6}" type="parTrans" cxnId="{2DE0EDD6-9DF3-48A9-AF93-877E2737D831}">
      <dgm:prSet/>
      <dgm:spPr/>
      <dgm:t>
        <a:bodyPr/>
        <a:lstStyle/>
        <a:p>
          <a:endParaRPr lang="en-NZ"/>
        </a:p>
      </dgm:t>
    </dgm:pt>
    <dgm:pt modelId="{4042C639-27F4-40AA-B3A6-2F3E71A1912B}" type="sibTrans" cxnId="{2DE0EDD6-9DF3-48A9-AF93-877E2737D831}">
      <dgm:prSet/>
      <dgm:spPr/>
      <dgm:t>
        <a:bodyPr/>
        <a:lstStyle/>
        <a:p>
          <a:endParaRPr lang="en-NZ"/>
        </a:p>
      </dgm:t>
    </dgm:pt>
    <dgm:pt modelId="{1165CD81-418A-448F-BEE5-204E42AFF9AE}">
      <dgm:prSet/>
      <dgm:spPr/>
      <dgm:t>
        <a:bodyPr/>
        <a:lstStyle/>
        <a:p>
          <a:r>
            <a:rPr lang="en-US" b="0" i="0" dirty="0"/>
            <a:t>Waste composition </a:t>
          </a:r>
        </a:p>
      </dgm:t>
    </dgm:pt>
    <dgm:pt modelId="{605D7F38-73B4-4D3F-8E84-9F62385A3BEB}" type="parTrans" cxnId="{3879687E-31DF-41AD-8A61-AB184A01CE8F}">
      <dgm:prSet/>
      <dgm:spPr/>
      <dgm:t>
        <a:bodyPr/>
        <a:lstStyle/>
        <a:p>
          <a:endParaRPr lang="en-NZ"/>
        </a:p>
      </dgm:t>
    </dgm:pt>
    <dgm:pt modelId="{18661B5D-19F1-4DB9-86A4-D95D54EE1F6A}" type="sibTrans" cxnId="{3879687E-31DF-41AD-8A61-AB184A01CE8F}">
      <dgm:prSet/>
      <dgm:spPr/>
      <dgm:t>
        <a:bodyPr/>
        <a:lstStyle/>
        <a:p>
          <a:endParaRPr lang="en-NZ"/>
        </a:p>
      </dgm:t>
    </dgm:pt>
    <dgm:pt modelId="{800657A2-84EF-41D7-8966-21C42917BF28}">
      <dgm:prSet/>
      <dgm:spPr/>
      <dgm:t>
        <a:bodyPr/>
        <a:lstStyle/>
        <a:p>
          <a:r>
            <a:rPr lang="en-US" b="0" i="0" dirty="0"/>
            <a:t>Waste infrastructure/services </a:t>
          </a:r>
        </a:p>
      </dgm:t>
    </dgm:pt>
    <dgm:pt modelId="{924BA38B-4DA6-464F-9474-8BEA41168C93}" type="parTrans" cxnId="{6EA58B44-C5A8-44CA-A026-41864FA78EBD}">
      <dgm:prSet/>
      <dgm:spPr/>
      <dgm:t>
        <a:bodyPr/>
        <a:lstStyle/>
        <a:p>
          <a:endParaRPr lang="en-NZ"/>
        </a:p>
      </dgm:t>
    </dgm:pt>
    <dgm:pt modelId="{9E0D77EB-DCC1-4D07-A582-1076C7C4C81A}" type="sibTrans" cxnId="{6EA58B44-C5A8-44CA-A026-41864FA78EBD}">
      <dgm:prSet/>
      <dgm:spPr/>
      <dgm:t>
        <a:bodyPr/>
        <a:lstStyle/>
        <a:p>
          <a:endParaRPr lang="en-NZ"/>
        </a:p>
      </dgm:t>
    </dgm:pt>
    <dgm:pt modelId="{C157F0B0-8E07-44EE-A461-52612EB3AB85}">
      <dgm:prSet/>
      <dgm:spPr/>
      <dgm:t>
        <a:bodyPr/>
        <a:lstStyle/>
        <a:p>
          <a:r>
            <a:rPr lang="en-US" b="0" i="0" dirty="0"/>
            <a:t>Diversion, recovery and reuse </a:t>
          </a:r>
        </a:p>
      </dgm:t>
    </dgm:pt>
    <dgm:pt modelId="{FAFF2653-B526-4434-B1E4-1FF9750CADDD}" type="parTrans" cxnId="{C1226BBD-E2EF-4045-89EC-B57CE3CFEE69}">
      <dgm:prSet/>
      <dgm:spPr/>
      <dgm:t>
        <a:bodyPr/>
        <a:lstStyle/>
        <a:p>
          <a:endParaRPr lang="en-NZ"/>
        </a:p>
      </dgm:t>
    </dgm:pt>
    <dgm:pt modelId="{A52B645F-7913-441A-97D1-1F28621C4132}" type="sibTrans" cxnId="{C1226BBD-E2EF-4045-89EC-B57CE3CFEE69}">
      <dgm:prSet/>
      <dgm:spPr/>
      <dgm:t>
        <a:bodyPr/>
        <a:lstStyle/>
        <a:p>
          <a:endParaRPr lang="en-NZ"/>
        </a:p>
      </dgm:t>
    </dgm:pt>
    <dgm:pt modelId="{1FA96B17-77CC-4A37-AA9F-89FEC71E2F2D}">
      <dgm:prSet/>
      <dgm:spPr/>
      <dgm:t>
        <a:bodyPr/>
        <a:lstStyle/>
        <a:p>
          <a:r>
            <a:rPr lang="en-US" b="0" i="0" dirty="0"/>
            <a:t>Future demand </a:t>
          </a:r>
        </a:p>
      </dgm:t>
    </dgm:pt>
    <dgm:pt modelId="{7685B646-161D-4374-8A61-A7AE5C7E3737}" type="parTrans" cxnId="{1B83E229-A08B-4B7D-B6F9-7DB426950891}">
      <dgm:prSet/>
      <dgm:spPr/>
      <dgm:t>
        <a:bodyPr/>
        <a:lstStyle/>
        <a:p>
          <a:endParaRPr lang="en-NZ"/>
        </a:p>
      </dgm:t>
    </dgm:pt>
    <dgm:pt modelId="{DDED4BA1-5B64-44FA-A8EB-53FD3DCD205A}" type="sibTrans" cxnId="{1B83E229-A08B-4B7D-B6F9-7DB426950891}">
      <dgm:prSet/>
      <dgm:spPr/>
      <dgm:t>
        <a:bodyPr/>
        <a:lstStyle/>
        <a:p>
          <a:endParaRPr lang="en-NZ"/>
        </a:p>
      </dgm:t>
    </dgm:pt>
    <dgm:pt modelId="{BAA1289A-1290-414A-B097-0FAB420705C2}" type="pres">
      <dgm:prSet presAssocID="{4C6763EB-0650-4F10-88C3-948D9213CA4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BC69B75C-5C7F-43BB-ADF8-67B2C37FCDEA}" type="pres">
      <dgm:prSet presAssocID="{16D9064B-8EB3-40F7-B577-7A869AC80341}" presName="gear1" presStyleLbl="node1" presStyleIdx="0" presStyleCnt="3">
        <dgm:presLayoutVars>
          <dgm:chMax val="1"/>
          <dgm:bulletEnabled val="1"/>
        </dgm:presLayoutVars>
      </dgm:prSet>
      <dgm:spPr/>
    </dgm:pt>
    <dgm:pt modelId="{CCADC769-DEE4-4ABD-843D-7CDC1B19779D}" type="pres">
      <dgm:prSet presAssocID="{16D9064B-8EB3-40F7-B577-7A869AC80341}" presName="gear1srcNode" presStyleLbl="node1" presStyleIdx="0" presStyleCnt="3"/>
      <dgm:spPr/>
    </dgm:pt>
    <dgm:pt modelId="{6992A833-FAE9-4A9D-82F7-6487D064EF62}" type="pres">
      <dgm:prSet presAssocID="{16D9064B-8EB3-40F7-B577-7A869AC80341}" presName="gear1dstNode" presStyleLbl="node1" presStyleIdx="0" presStyleCnt="3"/>
      <dgm:spPr/>
    </dgm:pt>
    <dgm:pt modelId="{B37E9E5E-7418-433C-B68B-1D35E77833B2}" type="pres">
      <dgm:prSet presAssocID="{16D9064B-8EB3-40F7-B577-7A869AC80341}" presName="gear1ch" presStyleLbl="fgAcc1" presStyleIdx="0" presStyleCnt="3">
        <dgm:presLayoutVars>
          <dgm:chMax val="0"/>
          <dgm:bulletEnabled val="1"/>
        </dgm:presLayoutVars>
      </dgm:prSet>
      <dgm:spPr/>
    </dgm:pt>
    <dgm:pt modelId="{430BB0EC-126A-44F0-9D49-A876AA0E17DB}" type="pres">
      <dgm:prSet presAssocID="{7AD80EA5-593D-4388-955A-4FDF728E4CB9}" presName="gear2" presStyleLbl="node1" presStyleIdx="1" presStyleCnt="3">
        <dgm:presLayoutVars>
          <dgm:chMax val="1"/>
          <dgm:bulletEnabled val="1"/>
        </dgm:presLayoutVars>
      </dgm:prSet>
      <dgm:spPr/>
    </dgm:pt>
    <dgm:pt modelId="{B3F3FC2A-166F-4FC2-9144-89EDB292A0F1}" type="pres">
      <dgm:prSet presAssocID="{7AD80EA5-593D-4388-955A-4FDF728E4CB9}" presName="gear2srcNode" presStyleLbl="node1" presStyleIdx="1" presStyleCnt="3"/>
      <dgm:spPr/>
    </dgm:pt>
    <dgm:pt modelId="{2976D4A4-6063-4C42-A74A-FF3A856500F1}" type="pres">
      <dgm:prSet presAssocID="{7AD80EA5-593D-4388-955A-4FDF728E4CB9}" presName="gear2dstNode" presStyleLbl="node1" presStyleIdx="1" presStyleCnt="3"/>
      <dgm:spPr/>
    </dgm:pt>
    <dgm:pt modelId="{7F700998-713F-4C11-8E4A-B8A854BA7147}" type="pres">
      <dgm:prSet presAssocID="{7AD80EA5-593D-4388-955A-4FDF728E4CB9}" presName="gear2ch" presStyleLbl="fgAcc1" presStyleIdx="1" presStyleCnt="3">
        <dgm:presLayoutVars>
          <dgm:chMax val="0"/>
          <dgm:bulletEnabled val="1"/>
        </dgm:presLayoutVars>
      </dgm:prSet>
      <dgm:spPr/>
    </dgm:pt>
    <dgm:pt modelId="{A7C860AA-E1DC-4913-9FFC-E3CD3D84B23E}" type="pres">
      <dgm:prSet presAssocID="{605980FE-DEE1-45FF-B390-018E4146A1B5}" presName="gear3" presStyleLbl="node1" presStyleIdx="2" presStyleCnt="3"/>
      <dgm:spPr/>
    </dgm:pt>
    <dgm:pt modelId="{0B383791-4A48-4958-A073-3435A62FB8DD}" type="pres">
      <dgm:prSet presAssocID="{605980FE-DEE1-45FF-B390-018E4146A1B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C3DA2BDE-5155-47ED-BA5E-B3DB07C2B72D}" type="pres">
      <dgm:prSet presAssocID="{605980FE-DEE1-45FF-B390-018E4146A1B5}" presName="gear3srcNode" presStyleLbl="node1" presStyleIdx="2" presStyleCnt="3"/>
      <dgm:spPr/>
    </dgm:pt>
    <dgm:pt modelId="{046B13E7-1E40-43BE-88AA-25D85695570E}" type="pres">
      <dgm:prSet presAssocID="{605980FE-DEE1-45FF-B390-018E4146A1B5}" presName="gear3dstNode" presStyleLbl="node1" presStyleIdx="2" presStyleCnt="3"/>
      <dgm:spPr/>
    </dgm:pt>
    <dgm:pt modelId="{DD685559-8739-4E02-91D2-5944FEDB80B0}" type="pres">
      <dgm:prSet presAssocID="{605980FE-DEE1-45FF-B390-018E4146A1B5}" presName="gear3ch" presStyleLbl="fgAcc1" presStyleIdx="2" presStyleCnt="3">
        <dgm:presLayoutVars>
          <dgm:chMax val="0"/>
          <dgm:bulletEnabled val="1"/>
        </dgm:presLayoutVars>
      </dgm:prSet>
      <dgm:spPr/>
    </dgm:pt>
    <dgm:pt modelId="{607BD353-5FDE-4BAF-BA3E-D44A4412E036}" type="pres">
      <dgm:prSet presAssocID="{1AFEC2A8-8DBB-4812-9096-C81B092093DC}" presName="connector1" presStyleLbl="sibTrans2D1" presStyleIdx="0" presStyleCnt="3"/>
      <dgm:spPr/>
    </dgm:pt>
    <dgm:pt modelId="{270A6ED1-CE51-4C41-AFFF-E1CB4044CB26}" type="pres">
      <dgm:prSet presAssocID="{C6435A70-5FE1-4D68-98CE-3986991A043A}" presName="connector2" presStyleLbl="sibTrans2D1" presStyleIdx="1" presStyleCnt="3"/>
      <dgm:spPr/>
    </dgm:pt>
    <dgm:pt modelId="{12A2AE9D-83D3-4F57-B3C5-60077E57A014}" type="pres">
      <dgm:prSet presAssocID="{A26AC6C4-20FE-443D-9B94-CFB029C94F5B}" presName="connector3" presStyleLbl="sibTrans2D1" presStyleIdx="2" presStyleCnt="3"/>
      <dgm:spPr/>
    </dgm:pt>
  </dgm:ptLst>
  <dgm:cxnLst>
    <dgm:cxn modelId="{B2723604-B3A1-4A82-ACE2-B25BFB42A9DB}" type="presOf" srcId="{465E899E-19B5-475C-8E6A-1B74E3A053DB}" destId="{B37E9E5E-7418-433C-B68B-1D35E77833B2}" srcOrd="0" destOrd="2" presId="urn:microsoft.com/office/officeart/2005/8/layout/gear1"/>
    <dgm:cxn modelId="{6708970B-B015-4954-B922-1B2BFA29D48E}" type="presOf" srcId="{E515BDAC-6371-419E-BA40-C82D8CD64E59}" destId="{7F700998-713F-4C11-8E4A-B8A854BA7147}" srcOrd="0" destOrd="0" presId="urn:microsoft.com/office/officeart/2005/8/layout/gear1"/>
    <dgm:cxn modelId="{0F670210-F435-48C3-BBA5-0CD845B05BA9}" type="presOf" srcId="{C157F0B0-8E07-44EE-A461-52612EB3AB85}" destId="{DD685559-8739-4E02-91D2-5944FEDB80B0}" srcOrd="0" destOrd="3" presId="urn:microsoft.com/office/officeart/2005/8/layout/gear1"/>
    <dgm:cxn modelId="{44221914-C7C1-4E13-84B2-0F20A90DE390}" type="presOf" srcId="{605980FE-DEE1-45FF-B390-018E4146A1B5}" destId="{A7C860AA-E1DC-4913-9FFC-E3CD3D84B23E}" srcOrd="0" destOrd="0" presId="urn:microsoft.com/office/officeart/2005/8/layout/gear1"/>
    <dgm:cxn modelId="{725A1817-4122-4C16-91E1-653DE7251F01}" srcId="{16D9064B-8EB3-40F7-B577-7A869AC80341}" destId="{465E899E-19B5-475C-8E6A-1B74E3A053DB}" srcOrd="2" destOrd="0" parTransId="{1F54A79F-F43B-4B53-B51E-FC2250E992E7}" sibTransId="{D0DAF9C3-147A-4D3D-B285-B82D6CE79575}"/>
    <dgm:cxn modelId="{8A667017-FE63-46D5-9B8F-CDFFB315039C}" type="presOf" srcId="{1AFEC2A8-8DBB-4812-9096-C81B092093DC}" destId="{607BD353-5FDE-4BAF-BA3E-D44A4412E036}" srcOrd="0" destOrd="0" presId="urn:microsoft.com/office/officeart/2005/8/layout/gear1"/>
    <dgm:cxn modelId="{1E160818-F47C-4C09-8011-2B70A849CFDA}" type="presOf" srcId="{C6435A70-5FE1-4D68-98CE-3986991A043A}" destId="{270A6ED1-CE51-4C41-AFFF-E1CB4044CB26}" srcOrd="0" destOrd="0" presId="urn:microsoft.com/office/officeart/2005/8/layout/gear1"/>
    <dgm:cxn modelId="{9A969D1B-6319-4A68-A426-CA04F7CEDE6A}" type="presOf" srcId="{16D9064B-8EB3-40F7-B577-7A869AC80341}" destId="{6992A833-FAE9-4A9D-82F7-6487D064EF62}" srcOrd="2" destOrd="0" presId="urn:microsoft.com/office/officeart/2005/8/layout/gear1"/>
    <dgm:cxn modelId="{3A4E8B23-8306-4DFD-B754-F8C6847ECBA4}" type="presOf" srcId="{16D9064B-8EB3-40F7-B577-7A869AC80341}" destId="{BC69B75C-5C7F-43BB-ADF8-67B2C37FCDEA}" srcOrd="0" destOrd="0" presId="urn:microsoft.com/office/officeart/2005/8/layout/gear1"/>
    <dgm:cxn modelId="{8CD92C24-7BE1-46C5-89BC-466C2AE1251E}" srcId="{4C6763EB-0650-4F10-88C3-948D9213CA42}" destId="{16D9064B-8EB3-40F7-B577-7A869AC80341}" srcOrd="0" destOrd="0" parTransId="{63765888-7120-49C1-AC9D-74092BD9CAA3}" sibTransId="{1AFEC2A8-8DBB-4812-9096-C81B092093DC}"/>
    <dgm:cxn modelId="{6D697327-65B3-4710-B6B0-517C3D877C60}" type="presOf" srcId="{605980FE-DEE1-45FF-B390-018E4146A1B5}" destId="{C3DA2BDE-5155-47ED-BA5E-B3DB07C2B72D}" srcOrd="2" destOrd="0" presId="urn:microsoft.com/office/officeart/2005/8/layout/gear1"/>
    <dgm:cxn modelId="{B0F8AF29-95B9-41B9-9126-1A750DADFE76}" type="presOf" srcId="{A26AC6C4-20FE-443D-9B94-CFB029C94F5B}" destId="{12A2AE9D-83D3-4F57-B3C5-60077E57A014}" srcOrd="0" destOrd="0" presId="urn:microsoft.com/office/officeart/2005/8/layout/gear1"/>
    <dgm:cxn modelId="{1B83E229-A08B-4B7D-B6F9-7DB426950891}" srcId="{605980FE-DEE1-45FF-B390-018E4146A1B5}" destId="{1FA96B17-77CC-4A37-AA9F-89FEC71E2F2D}" srcOrd="4" destOrd="0" parTransId="{7685B646-161D-4374-8A61-A7AE5C7E3737}" sibTransId="{DDED4BA1-5B64-44FA-A8EB-53FD3DCD205A}"/>
    <dgm:cxn modelId="{9FE3DC2D-C102-485F-BDB4-C93138F87D67}" type="presOf" srcId="{CC2FE4F5-4288-4E5D-8560-90B41FCE34B9}" destId="{DD685559-8739-4E02-91D2-5944FEDB80B0}" srcOrd="0" destOrd="0" presId="urn:microsoft.com/office/officeart/2005/8/layout/gear1"/>
    <dgm:cxn modelId="{FE992D36-772A-4BD1-81F2-8BD8B001D49F}" type="presOf" srcId="{7AD80EA5-593D-4388-955A-4FDF728E4CB9}" destId="{430BB0EC-126A-44F0-9D49-A876AA0E17DB}" srcOrd="0" destOrd="0" presId="urn:microsoft.com/office/officeart/2005/8/layout/gear1"/>
    <dgm:cxn modelId="{9F12753B-6E04-4654-9D02-A10885CDC8CB}" type="presOf" srcId="{A5EDF37D-46F7-4271-86E0-770D26D5A022}" destId="{B37E9E5E-7418-433C-B68B-1D35E77833B2}" srcOrd="0" destOrd="3" presId="urn:microsoft.com/office/officeart/2005/8/layout/gear1"/>
    <dgm:cxn modelId="{A08E613F-CBBE-4E44-B90D-81F47EF240A4}" type="presOf" srcId="{16D9064B-8EB3-40F7-B577-7A869AC80341}" destId="{CCADC769-DEE4-4ABD-843D-7CDC1B19779D}" srcOrd="1" destOrd="0" presId="urn:microsoft.com/office/officeart/2005/8/layout/gear1"/>
    <dgm:cxn modelId="{30C1075B-9E6A-4CAA-98E9-D040B99D8D5A}" srcId="{7AD80EA5-593D-4388-955A-4FDF728E4CB9}" destId="{F7F94F58-D79D-4972-B047-E3655CE5739D}" srcOrd="4" destOrd="0" parTransId="{32D69BF3-E027-4DF9-8733-E7CCFF5C720F}" sibTransId="{1B4D20F8-BAB8-4F5C-9EE2-215A26787C49}"/>
    <dgm:cxn modelId="{163A595B-E302-4367-9CE8-FB84F67FD0B9}" type="presOf" srcId="{1FA96B17-77CC-4A37-AA9F-89FEC71E2F2D}" destId="{DD685559-8739-4E02-91D2-5944FEDB80B0}" srcOrd="0" destOrd="4" presId="urn:microsoft.com/office/officeart/2005/8/layout/gear1"/>
    <dgm:cxn modelId="{7958695F-B1E6-42BF-9A7B-5125AAF66676}" type="presOf" srcId="{605980FE-DEE1-45FF-B390-018E4146A1B5}" destId="{0B383791-4A48-4958-A073-3435A62FB8DD}" srcOrd="1" destOrd="0" presId="urn:microsoft.com/office/officeart/2005/8/layout/gear1"/>
    <dgm:cxn modelId="{6EA58B44-C5A8-44CA-A026-41864FA78EBD}" srcId="{605980FE-DEE1-45FF-B390-018E4146A1B5}" destId="{800657A2-84EF-41D7-8966-21C42917BF28}" srcOrd="2" destOrd="0" parTransId="{924BA38B-4DA6-464F-9474-8BEA41168C93}" sibTransId="{9E0D77EB-DCC1-4D07-A582-1076C7C4C81A}"/>
    <dgm:cxn modelId="{D934AE66-CDD2-4004-950A-EE89DE2F6DD1}" srcId="{16D9064B-8EB3-40F7-B577-7A869AC80341}" destId="{A5EDF37D-46F7-4271-86E0-770D26D5A022}" srcOrd="3" destOrd="0" parTransId="{0C767ACF-3A2D-48C0-8D06-CEB42703A6C6}" sibTransId="{3F4C8B20-4B98-4BC3-B2AA-022150A09FF7}"/>
    <dgm:cxn modelId="{4AF22C47-0B5F-41B4-9427-914426F9AA1C}" type="presOf" srcId="{4C6763EB-0650-4F10-88C3-948D9213CA42}" destId="{BAA1289A-1290-414A-B097-0FAB420705C2}" srcOrd="0" destOrd="0" presId="urn:microsoft.com/office/officeart/2005/8/layout/gear1"/>
    <dgm:cxn modelId="{CD5F0E49-4ECA-47AD-87EF-C027901DD76E}" type="presOf" srcId="{BD86C71B-849A-4C41-B487-937AE70B6039}" destId="{B37E9E5E-7418-433C-B68B-1D35E77833B2}" srcOrd="0" destOrd="1" presId="urn:microsoft.com/office/officeart/2005/8/layout/gear1"/>
    <dgm:cxn modelId="{D3A60A6D-4AD9-409B-A350-EF5AB805E56D}" srcId="{4C6763EB-0650-4F10-88C3-948D9213CA42}" destId="{605980FE-DEE1-45FF-B390-018E4146A1B5}" srcOrd="2" destOrd="0" parTransId="{A527A528-B53C-4345-991E-E841E038DD03}" sibTransId="{A26AC6C4-20FE-443D-9B94-CFB029C94F5B}"/>
    <dgm:cxn modelId="{6E539C52-B826-49AC-9430-0CFB78FF95B5}" type="presOf" srcId="{E298EC99-4331-4630-A4D7-5B902F6CA5EF}" destId="{7F700998-713F-4C11-8E4A-B8A854BA7147}" srcOrd="0" destOrd="1" presId="urn:microsoft.com/office/officeart/2005/8/layout/gear1"/>
    <dgm:cxn modelId="{2A962253-68D2-48F6-A6B7-93A87402B99D}" srcId="{16D9064B-8EB3-40F7-B577-7A869AC80341}" destId="{23796571-F956-49C6-84FA-D39DF8147276}" srcOrd="0" destOrd="0" parTransId="{B2691EC8-143A-41D8-BC30-D0F3EE02F2AF}" sibTransId="{FF2172F3-4012-45AC-A666-5005B2E4FCF5}"/>
    <dgm:cxn modelId="{C2BFEA53-77A0-4F73-9E36-ACD1DDC3AB72}" srcId="{4C6763EB-0650-4F10-88C3-948D9213CA42}" destId="{7AD80EA5-593D-4388-955A-4FDF728E4CB9}" srcOrd="1" destOrd="0" parTransId="{04BE389B-398C-4C69-90CC-2823D34C39E4}" sibTransId="{C6435A70-5FE1-4D68-98CE-3986991A043A}"/>
    <dgm:cxn modelId="{3879687E-31DF-41AD-8A61-AB184A01CE8F}" srcId="{605980FE-DEE1-45FF-B390-018E4146A1B5}" destId="{1165CD81-418A-448F-BEE5-204E42AFF9AE}" srcOrd="1" destOrd="0" parTransId="{605D7F38-73B4-4D3F-8E84-9F62385A3BEB}" sibTransId="{18661B5D-19F1-4DB9-86A4-D95D54EE1F6A}"/>
    <dgm:cxn modelId="{DEB43D87-06C0-4B89-BB7E-0C03CC07A86C}" type="presOf" srcId="{605980FE-DEE1-45FF-B390-018E4146A1B5}" destId="{046B13E7-1E40-43BE-88AA-25D85695570E}" srcOrd="3" destOrd="0" presId="urn:microsoft.com/office/officeart/2005/8/layout/gear1"/>
    <dgm:cxn modelId="{15729A8D-DF18-4AD3-BD78-5DEBA0EFB805}" type="presOf" srcId="{1165CD81-418A-448F-BEE5-204E42AFF9AE}" destId="{DD685559-8739-4E02-91D2-5944FEDB80B0}" srcOrd="0" destOrd="1" presId="urn:microsoft.com/office/officeart/2005/8/layout/gear1"/>
    <dgm:cxn modelId="{98DD1E9B-34E0-4FAD-9C55-00FEB0FEB9E6}" srcId="{16D9064B-8EB3-40F7-B577-7A869AC80341}" destId="{BD86C71B-849A-4C41-B487-937AE70B6039}" srcOrd="1" destOrd="0" parTransId="{799D5738-E783-47CB-91DA-54F63E8DE3BE}" sibTransId="{EB576E80-8E11-4304-88DE-0CC98A57E035}"/>
    <dgm:cxn modelId="{CC0D73A1-8DCB-4F48-B15A-CD2C3940075E}" type="presOf" srcId="{23796571-F956-49C6-84FA-D39DF8147276}" destId="{B37E9E5E-7418-433C-B68B-1D35E77833B2}" srcOrd="0" destOrd="0" presId="urn:microsoft.com/office/officeart/2005/8/layout/gear1"/>
    <dgm:cxn modelId="{5E5D6BA6-B374-4FC1-B2AF-8FDAABE4F775}" type="presOf" srcId="{F7F94F58-D79D-4972-B047-E3655CE5739D}" destId="{7F700998-713F-4C11-8E4A-B8A854BA7147}" srcOrd="0" destOrd="4" presId="urn:microsoft.com/office/officeart/2005/8/layout/gear1"/>
    <dgm:cxn modelId="{55F2E4A7-BAC2-44D9-B18D-6D202B5F4AFB}" type="presOf" srcId="{896BE5EF-6677-4754-9601-CD5A3D61A818}" destId="{7F700998-713F-4C11-8E4A-B8A854BA7147}" srcOrd="0" destOrd="2" presId="urn:microsoft.com/office/officeart/2005/8/layout/gear1"/>
    <dgm:cxn modelId="{FA1EE2B1-F30E-43F7-84CE-ED10EB6AD81A}" srcId="{7AD80EA5-593D-4388-955A-4FDF728E4CB9}" destId="{E298EC99-4331-4630-A4D7-5B902F6CA5EF}" srcOrd="1" destOrd="0" parTransId="{0B7CFEB1-7043-49FA-AFB0-BE3ACE02A3B8}" sibTransId="{9B014410-37F4-45D2-93F7-D1FA53FFC8E0}"/>
    <dgm:cxn modelId="{C1226BBD-E2EF-4045-89EC-B57CE3CFEE69}" srcId="{605980FE-DEE1-45FF-B390-018E4146A1B5}" destId="{C157F0B0-8E07-44EE-A461-52612EB3AB85}" srcOrd="3" destOrd="0" parTransId="{FAFF2653-B526-4434-B1E4-1FF9750CADDD}" sibTransId="{A52B645F-7913-441A-97D1-1F28621C4132}"/>
    <dgm:cxn modelId="{ED192CBE-CC13-4B05-97FB-EEFBF14A7794}" type="presOf" srcId="{7AD80EA5-593D-4388-955A-4FDF728E4CB9}" destId="{2976D4A4-6063-4C42-A74A-FF3A856500F1}" srcOrd="2" destOrd="0" presId="urn:microsoft.com/office/officeart/2005/8/layout/gear1"/>
    <dgm:cxn modelId="{D9D452BF-E186-41AD-AB7B-75EA24EF6595}" srcId="{7AD80EA5-593D-4388-955A-4FDF728E4CB9}" destId="{BCBC47A0-16A3-4D8B-84C5-90BB1588C3C4}" srcOrd="3" destOrd="0" parTransId="{360089DB-E593-4032-82D5-4BEC16F9230F}" sibTransId="{58CFE3D0-9A3D-43B6-8125-82748BCA8AFC}"/>
    <dgm:cxn modelId="{E80FFAC2-F425-43C3-A9B0-238A485EC920}" srcId="{7AD80EA5-593D-4388-955A-4FDF728E4CB9}" destId="{E515BDAC-6371-419E-BA40-C82D8CD64E59}" srcOrd="0" destOrd="0" parTransId="{695580F8-9357-4FBC-A3A3-23B8044CE21A}" sibTransId="{FAEF11E6-60E3-4C92-B2FF-11179E8864E0}"/>
    <dgm:cxn modelId="{755F21D2-E019-44DA-963E-164BF96C8548}" type="presOf" srcId="{7AD80EA5-593D-4388-955A-4FDF728E4CB9}" destId="{B3F3FC2A-166F-4FC2-9144-89EDB292A0F1}" srcOrd="1" destOrd="0" presId="urn:microsoft.com/office/officeart/2005/8/layout/gear1"/>
    <dgm:cxn modelId="{7AF7B6D2-C764-4A7B-9C5D-75EB2FE82EE6}" type="presOf" srcId="{BCBC47A0-16A3-4D8B-84C5-90BB1588C3C4}" destId="{7F700998-713F-4C11-8E4A-B8A854BA7147}" srcOrd="0" destOrd="3" presId="urn:microsoft.com/office/officeart/2005/8/layout/gear1"/>
    <dgm:cxn modelId="{2DE0EDD6-9DF3-48A9-AF93-877E2737D831}" srcId="{605980FE-DEE1-45FF-B390-018E4146A1B5}" destId="{CC2FE4F5-4288-4E5D-8560-90B41FCE34B9}" srcOrd="0" destOrd="0" parTransId="{7EE9D6D0-C3E2-44B4-83F8-148D54DF5AF6}" sibTransId="{4042C639-27F4-40AA-B3A6-2F3E71A1912B}"/>
    <dgm:cxn modelId="{5859A9EB-6AE4-4936-B0C9-CB562F00BBFF}" srcId="{7AD80EA5-593D-4388-955A-4FDF728E4CB9}" destId="{896BE5EF-6677-4754-9601-CD5A3D61A818}" srcOrd="2" destOrd="0" parTransId="{74D615B6-56EB-4E44-A25C-F69C3B845B6C}" sibTransId="{D5642EB5-2BEF-4101-ADBF-7541726DCDA1}"/>
    <dgm:cxn modelId="{FB6FC9F9-A38F-4238-937A-B3EBEED11DF2}" type="presOf" srcId="{800657A2-84EF-41D7-8966-21C42917BF28}" destId="{DD685559-8739-4E02-91D2-5944FEDB80B0}" srcOrd="0" destOrd="2" presId="urn:microsoft.com/office/officeart/2005/8/layout/gear1"/>
    <dgm:cxn modelId="{294582FE-8429-4207-A742-22C3D54C8860}" type="presParOf" srcId="{BAA1289A-1290-414A-B097-0FAB420705C2}" destId="{BC69B75C-5C7F-43BB-ADF8-67B2C37FCDEA}" srcOrd="0" destOrd="0" presId="urn:microsoft.com/office/officeart/2005/8/layout/gear1"/>
    <dgm:cxn modelId="{27851F08-754A-4C45-8339-D6E8C7C46463}" type="presParOf" srcId="{BAA1289A-1290-414A-B097-0FAB420705C2}" destId="{CCADC769-DEE4-4ABD-843D-7CDC1B19779D}" srcOrd="1" destOrd="0" presId="urn:microsoft.com/office/officeart/2005/8/layout/gear1"/>
    <dgm:cxn modelId="{384CDA07-0F62-4865-B338-81CDD3855E73}" type="presParOf" srcId="{BAA1289A-1290-414A-B097-0FAB420705C2}" destId="{6992A833-FAE9-4A9D-82F7-6487D064EF62}" srcOrd="2" destOrd="0" presId="urn:microsoft.com/office/officeart/2005/8/layout/gear1"/>
    <dgm:cxn modelId="{E464D4A5-45FD-4959-8131-1EB6400A1EAC}" type="presParOf" srcId="{BAA1289A-1290-414A-B097-0FAB420705C2}" destId="{B37E9E5E-7418-433C-B68B-1D35E77833B2}" srcOrd="3" destOrd="0" presId="urn:microsoft.com/office/officeart/2005/8/layout/gear1"/>
    <dgm:cxn modelId="{FCFBEC94-250F-43B8-B904-DFBCBD5C5052}" type="presParOf" srcId="{BAA1289A-1290-414A-B097-0FAB420705C2}" destId="{430BB0EC-126A-44F0-9D49-A876AA0E17DB}" srcOrd="4" destOrd="0" presId="urn:microsoft.com/office/officeart/2005/8/layout/gear1"/>
    <dgm:cxn modelId="{F97680AC-E83F-4071-BE1B-605098AE4B17}" type="presParOf" srcId="{BAA1289A-1290-414A-B097-0FAB420705C2}" destId="{B3F3FC2A-166F-4FC2-9144-89EDB292A0F1}" srcOrd="5" destOrd="0" presId="urn:microsoft.com/office/officeart/2005/8/layout/gear1"/>
    <dgm:cxn modelId="{6FC16F97-E950-4A76-B850-491141B3372D}" type="presParOf" srcId="{BAA1289A-1290-414A-B097-0FAB420705C2}" destId="{2976D4A4-6063-4C42-A74A-FF3A856500F1}" srcOrd="6" destOrd="0" presId="urn:microsoft.com/office/officeart/2005/8/layout/gear1"/>
    <dgm:cxn modelId="{BB6997C6-2785-4A0B-962A-E606E9CEF75E}" type="presParOf" srcId="{BAA1289A-1290-414A-B097-0FAB420705C2}" destId="{7F700998-713F-4C11-8E4A-B8A854BA7147}" srcOrd="7" destOrd="0" presId="urn:microsoft.com/office/officeart/2005/8/layout/gear1"/>
    <dgm:cxn modelId="{4FA7605C-8A5B-4EFC-AF17-FB849B740809}" type="presParOf" srcId="{BAA1289A-1290-414A-B097-0FAB420705C2}" destId="{A7C860AA-E1DC-4913-9FFC-E3CD3D84B23E}" srcOrd="8" destOrd="0" presId="urn:microsoft.com/office/officeart/2005/8/layout/gear1"/>
    <dgm:cxn modelId="{1D4EB94C-03AB-491F-B619-D8FBF9AED2C2}" type="presParOf" srcId="{BAA1289A-1290-414A-B097-0FAB420705C2}" destId="{0B383791-4A48-4958-A073-3435A62FB8DD}" srcOrd="9" destOrd="0" presId="urn:microsoft.com/office/officeart/2005/8/layout/gear1"/>
    <dgm:cxn modelId="{7CBC0A7F-8C58-41E1-98A4-713FB993946E}" type="presParOf" srcId="{BAA1289A-1290-414A-B097-0FAB420705C2}" destId="{C3DA2BDE-5155-47ED-BA5E-B3DB07C2B72D}" srcOrd="10" destOrd="0" presId="urn:microsoft.com/office/officeart/2005/8/layout/gear1"/>
    <dgm:cxn modelId="{BF02ED46-5EB4-48C9-9309-E0C541DB94B0}" type="presParOf" srcId="{BAA1289A-1290-414A-B097-0FAB420705C2}" destId="{046B13E7-1E40-43BE-88AA-25D85695570E}" srcOrd="11" destOrd="0" presId="urn:microsoft.com/office/officeart/2005/8/layout/gear1"/>
    <dgm:cxn modelId="{3949B183-75FD-45BA-ADAF-4E6342DE907D}" type="presParOf" srcId="{BAA1289A-1290-414A-B097-0FAB420705C2}" destId="{DD685559-8739-4E02-91D2-5944FEDB80B0}" srcOrd="12" destOrd="0" presId="urn:microsoft.com/office/officeart/2005/8/layout/gear1"/>
    <dgm:cxn modelId="{783EA431-A74F-4F5F-A00D-1876B5FDCE81}" type="presParOf" srcId="{BAA1289A-1290-414A-B097-0FAB420705C2}" destId="{607BD353-5FDE-4BAF-BA3E-D44A4412E036}" srcOrd="13" destOrd="0" presId="urn:microsoft.com/office/officeart/2005/8/layout/gear1"/>
    <dgm:cxn modelId="{59E45E8A-3A9C-46DC-A726-92C6E05311F2}" type="presParOf" srcId="{BAA1289A-1290-414A-B097-0FAB420705C2}" destId="{270A6ED1-CE51-4C41-AFFF-E1CB4044CB26}" srcOrd="14" destOrd="0" presId="urn:microsoft.com/office/officeart/2005/8/layout/gear1"/>
    <dgm:cxn modelId="{76AD593C-D345-4814-B267-6BC5F3393DE9}" type="presParOf" srcId="{BAA1289A-1290-414A-B097-0FAB420705C2}" destId="{12A2AE9D-83D3-4F57-B3C5-60077E57A014}" srcOrd="15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1DEADE-4F02-4815-BE81-FCAC3DE6FDE5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06286DB-25D8-4D41-AEB9-00F94A7583FE}">
      <dgm:prSet/>
      <dgm:spPr>
        <a:solidFill>
          <a:srgbClr val="002143"/>
        </a:solidFill>
        <a:ln>
          <a:noFill/>
        </a:ln>
      </dgm:spPr>
      <dgm:t>
        <a:bodyPr/>
        <a:lstStyle/>
        <a:p>
          <a:r>
            <a:rPr lang="en-NZ" dirty="0"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T</a:t>
          </a:r>
          <a:r>
            <a:rPr lang="en-NZ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otal materials generated: </a:t>
          </a:r>
          <a:r>
            <a:rPr lang="en-NZ" dirty="0" err="1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XXkg</a:t>
          </a:r>
          <a:r>
            <a:rPr lang="en-NZ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 per person. </a:t>
          </a:r>
          <a:endParaRPr lang="en-US" dirty="0">
            <a:latin typeface="+mn-lt"/>
          </a:endParaRPr>
        </a:p>
      </dgm:t>
    </dgm:pt>
    <dgm:pt modelId="{66C4694F-5C18-4865-8E8D-C73E5B232417}" type="parTrans" cxnId="{C404AB55-460D-47DF-9630-328D529F5DB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40C6AEC-9E30-43CE-9351-C5AFE822EF1D}" type="sibTrans" cxnId="{C404AB55-460D-47DF-9630-328D529F5DB4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C3D85B2-9299-4DCB-8140-9EE83C89F12A}">
      <dgm:prSet/>
      <dgm:spPr>
        <a:solidFill>
          <a:srgbClr val="002143"/>
        </a:solidFill>
        <a:ln>
          <a:noFill/>
        </a:ln>
      </dgm:spPr>
      <dgm:t>
        <a:bodyPr/>
        <a:lstStyle/>
        <a:p>
          <a:r>
            <a:rPr lang="en-NZ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Waste generation per capita in the </a:t>
          </a:r>
          <a:r>
            <a:rPr lang="en-NZ" dirty="0">
              <a:effectLst/>
              <a:latin typeface="+mn-lt"/>
              <a:cs typeface="Arial" panose="020B0604020202020204" pitchFamily="34" charset="0"/>
            </a:rPr>
            <a:t>West Coast</a:t>
          </a:r>
          <a:r>
            <a:rPr lang="en-NZ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 has increased by XX% between 2018 and 2023.</a:t>
          </a:r>
          <a:endParaRPr lang="en-US" dirty="0">
            <a:latin typeface="+mn-lt"/>
          </a:endParaRPr>
        </a:p>
      </dgm:t>
    </dgm:pt>
    <dgm:pt modelId="{0B66646F-5D47-4223-BF7A-6F7E8BE69C0A}" type="parTrans" cxnId="{86EF5592-4688-43B4-8B8B-2E21E781A23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D457B0C-34A6-4E0F-B1E3-5DC970761212}" type="sibTrans" cxnId="{86EF5592-4688-43B4-8B8B-2E21E781A23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1B88B19-4D6A-4DC3-B6A5-81AB2D067729}">
      <dgm:prSet/>
      <dgm:spPr>
        <a:solidFill>
          <a:srgbClr val="002143"/>
        </a:solidFill>
        <a:ln>
          <a:noFill/>
        </a:ln>
      </dgm:spPr>
      <dgm:t>
        <a:bodyPr/>
        <a:lstStyle/>
        <a:p>
          <a:r>
            <a:rPr lang="en-NZ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Over the course of the previous WMMP waste diverted from landfill at Councils transfer stations has increased from XX% to XX%. </a:t>
          </a:r>
          <a:endParaRPr lang="en-US" dirty="0">
            <a:latin typeface="+mn-lt"/>
          </a:endParaRPr>
        </a:p>
      </dgm:t>
    </dgm:pt>
    <dgm:pt modelId="{4A88A49B-DF7E-405D-8EBA-43D24AEADC6F}" type="parTrans" cxnId="{3820BBFF-D096-485D-BB9D-D91F814544A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6918576-E777-43F2-9810-6877A0488AC2}" type="sibTrans" cxnId="{3820BBFF-D096-485D-BB9D-D91F814544A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EF615B2-908F-4FBB-B0A2-B8CFA59AC956}" type="pres">
      <dgm:prSet presAssocID="{D41DEADE-4F02-4815-BE81-FCAC3DE6FDE5}" presName="linear" presStyleCnt="0">
        <dgm:presLayoutVars>
          <dgm:animLvl val="lvl"/>
          <dgm:resizeHandles val="exact"/>
        </dgm:presLayoutVars>
      </dgm:prSet>
      <dgm:spPr/>
    </dgm:pt>
    <dgm:pt modelId="{1F3F9F9D-3B01-4D37-B05E-D0BA1057E82A}" type="pres">
      <dgm:prSet presAssocID="{906286DB-25D8-4D41-AEB9-00F94A7583FE}" presName="parentText" presStyleLbl="node1" presStyleIdx="0" presStyleCnt="3" custLinFactNeighborX="0">
        <dgm:presLayoutVars>
          <dgm:chMax val="0"/>
          <dgm:bulletEnabled val="1"/>
        </dgm:presLayoutVars>
      </dgm:prSet>
      <dgm:spPr/>
    </dgm:pt>
    <dgm:pt modelId="{83E2B460-8274-497F-BC14-AE184E13D6D9}" type="pres">
      <dgm:prSet presAssocID="{C40C6AEC-9E30-43CE-9351-C5AFE822EF1D}" presName="spacer" presStyleCnt="0"/>
      <dgm:spPr/>
    </dgm:pt>
    <dgm:pt modelId="{431AD923-A919-44A4-B8B9-C3E5B4421625}" type="pres">
      <dgm:prSet presAssocID="{EC3D85B2-9299-4DCB-8140-9EE83C89F12A}" presName="parentText" presStyleLbl="node1" presStyleIdx="1" presStyleCnt="3" custLinFactNeighborX="0" custLinFactNeighborY="40063">
        <dgm:presLayoutVars>
          <dgm:chMax val="0"/>
          <dgm:bulletEnabled val="1"/>
        </dgm:presLayoutVars>
      </dgm:prSet>
      <dgm:spPr/>
    </dgm:pt>
    <dgm:pt modelId="{7A0065D9-5228-4981-87C1-C104DB8E9CFA}" type="pres">
      <dgm:prSet presAssocID="{AD457B0C-34A6-4E0F-B1E3-5DC970761212}" presName="spacer" presStyleCnt="0"/>
      <dgm:spPr/>
    </dgm:pt>
    <dgm:pt modelId="{68A1021E-6203-4A1D-B07A-A66EA9B7BFB9}" type="pres">
      <dgm:prSet presAssocID="{41B88B19-4D6A-4DC3-B6A5-81AB2D06772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1938449-F57F-4FAB-AC08-CB34F9B0A1E9}" type="presOf" srcId="{EC3D85B2-9299-4DCB-8140-9EE83C89F12A}" destId="{431AD923-A919-44A4-B8B9-C3E5B4421625}" srcOrd="0" destOrd="0" presId="urn:microsoft.com/office/officeart/2005/8/layout/vList2"/>
    <dgm:cxn modelId="{FFC88955-41BA-4EE4-B710-F1690A9D07B5}" type="presOf" srcId="{D41DEADE-4F02-4815-BE81-FCAC3DE6FDE5}" destId="{4EF615B2-908F-4FBB-B0A2-B8CFA59AC956}" srcOrd="0" destOrd="0" presId="urn:microsoft.com/office/officeart/2005/8/layout/vList2"/>
    <dgm:cxn modelId="{C404AB55-460D-47DF-9630-328D529F5DB4}" srcId="{D41DEADE-4F02-4815-BE81-FCAC3DE6FDE5}" destId="{906286DB-25D8-4D41-AEB9-00F94A7583FE}" srcOrd="0" destOrd="0" parTransId="{66C4694F-5C18-4865-8E8D-C73E5B232417}" sibTransId="{C40C6AEC-9E30-43CE-9351-C5AFE822EF1D}"/>
    <dgm:cxn modelId="{BCA2967B-7896-4387-B52B-65E3632B3E85}" type="presOf" srcId="{41B88B19-4D6A-4DC3-B6A5-81AB2D067729}" destId="{68A1021E-6203-4A1D-B07A-A66EA9B7BFB9}" srcOrd="0" destOrd="0" presId="urn:microsoft.com/office/officeart/2005/8/layout/vList2"/>
    <dgm:cxn modelId="{CB581D7D-3ED7-411B-9F14-4F23ACCD62AA}" type="presOf" srcId="{906286DB-25D8-4D41-AEB9-00F94A7583FE}" destId="{1F3F9F9D-3B01-4D37-B05E-D0BA1057E82A}" srcOrd="0" destOrd="0" presId="urn:microsoft.com/office/officeart/2005/8/layout/vList2"/>
    <dgm:cxn modelId="{86EF5592-4688-43B4-8B8B-2E21E781A231}" srcId="{D41DEADE-4F02-4815-BE81-FCAC3DE6FDE5}" destId="{EC3D85B2-9299-4DCB-8140-9EE83C89F12A}" srcOrd="1" destOrd="0" parTransId="{0B66646F-5D47-4223-BF7A-6F7E8BE69C0A}" sibTransId="{AD457B0C-34A6-4E0F-B1E3-5DC970761212}"/>
    <dgm:cxn modelId="{3820BBFF-D096-485D-BB9D-D91F814544A0}" srcId="{D41DEADE-4F02-4815-BE81-FCAC3DE6FDE5}" destId="{41B88B19-4D6A-4DC3-B6A5-81AB2D067729}" srcOrd="2" destOrd="0" parTransId="{4A88A49B-DF7E-405D-8EBA-43D24AEADC6F}" sibTransId="{66918576-E777-43F2-9810-6877A0488AC2}"/>
    <dgm:cxn modelId="{7A509B0E-5160-470E-8E26-FF2170441FA0}" type="presParOf" srcId="{4EF615B2-908F-4FBB-B0A2-B8CFA59AC956}" destId="{1F3F9F9D-3B01-4D37-B05E-D0BA1057E82A}" srcOrd="0" destOrd="0" presId="urn:microsoft.com/office/officeart/2005/8/layout/vList2"/>
    <dgm:cxn modelId="{0D0F0187-C699-4B7D-945D-B893D994B135}" type="presParOf" srcId="{4EF615B2-908F-4FBB-B0A2-B8CFA59AC956}" destId="{83E2B460-8274-497F-BC14-AE184E13D6D9}" srcOrd="1" destOrd="0" presId="urn:microsoft.com/office/officeart/2005/8/layout/vList2"/>
    <dgm:cxn modelId="{F3D3849C-A3D0-437D-9EE9-B9A1F8BCBD3C}" type="presParOf" srcId="{4EF615B2-908F-4FBB-B0A2-B8CFA59AC956}" destId="{431AD923-A919-44A4-B8B9-C3E5B4421625}" srcOrd="2" destOrd="0" presId="urn:microsoft.com/office/officeart/2005/8/layout/vList2"/>
    <dgm:cxn modelId="{1D543A4C-3732-4785-BA6A-4DAD04EBC6B9}" type="presParOf" srcId="{4EF615B2-908F-4FBB-B0A2-B8CFA59AC956}" destId="{7A0065D9-5228-4981-87C1-C104DB8E9CFA}" srcOrd="3" destOrd="0" presId="urn:microsoft.com/office/officeart/2005/8/layout/vList2"/>
    <dgm:cxn modelId="{90916F4F-AE35-4CD8-ADBC-52E8D6885491}" type="presParOf" srcId="{4EF615B2-908F-4FBB-B0A2-B8CFA59AC956}" destId="{68A1021E-6203-4A1D-B07A-A66EA9B7BFB9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7DC34A-31BC-469C-BEDA-692F2E64C7B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B9E078FC-1A02-4421-8F74-EE02F7D357E6}">
      <dgm:prSet phldrT="[Text]" custT="1"/>
      <dgm:spPr/>
      <dgm:t>
        <a:bodyPr/>
        <a:lstStyle/>
        <a:p>
          <a:r>
            <a:rPr lang="en-NZ" sz="3600" dirty="0">
              <a:latin typeface="+mj-lt"/>
            </a:rPr>
            <a:t>What the data is telling us</a:t>
          </a:r>
        </a:p>
      </dgm:t>
    </dgm:pt>
    <dgm:pt modelId="{8795DDEA-E84C-4B3C-BEFC-536F5AC00B18}" type="parTrans" cxnId="{B9E6868E-0054-4FA6-A017-CB936215D3AD}">
      <dgm:prSet/>
      <dgm:spPr/>
      <dgm:t>
        <a:bodyPr/>
        <a:lstStyle/>
        <a:p>
          <a:endParaRPr lang="en-NZ" sz="1200"/>
        </a:p>
      </dgm:t>
    </dgm:pt>
    <dgm:pt modelId="{2093A001-AB07-4BB9-8E02-45587287AB76}" type="sibTrans" cxnId="{B9E6868E-0054-4FA6-A017-CB936215D3AD}">
      <dgm:prSet/>
      <dgm:spPr/>
      <dgm:t>
        <a:bodyPr/>
        <a:lstStyle/>
        <a:p>
          <a:endParaRPr lang="en-NZ" sz="1200"/>
        </a:p>
      </dgm:t>
    </dgm:pt>
    <dgm:pt modelId="{69C63D47-A710-428B-80BF-FD0F96EDB0F6}">
      <dgm:prSet phldrT="[Text]" custT="1"/>
      <dgm:spPr/>
      <dgm:t>
        <a:bodyPr/>
        <a:lstStyle/>
        <a:p>
          <a:r>
            <a:rPr lang="en-NZ" sz="3600" dirty="0">
              <a:latin typeface="+mj-lt"/>
            </a:rPr>
            <a:t>Regional context and activities</a:t>
          </a:r>
        </a:p>
      </dgm:t>
    </dgm:pt>
    <dgm:pt modelId="{2EEBD990-FBEA-48D3-A8B8-BF22CA0AC75C}" type="parTrans" cxnId="{3F9F987D-7EBB-48F1-BFCF-256541DA4DBA}">
      <dgm:prSet/>
      <dgm:spPr/>
      <dgm:t>
        <a:bodyPr/>
        <a:lstStyle/>
        <a:p>
          <a:endParaRPr lang="en-NZ" sz="1200"/>
        </a:p>
      </dgm:t>
    </dgm:pt>
    <dgm:pt modelId="{178B9BBC-95DC-444B-8C6E-DDF6EE70E06C}" type="sibTrans" cxnId="{3F9F987D-7EBB-48F1-BFCF-256541DA4DBA}">
      <dgm:prSet/>
      <dgm:spPr/>
      <dgm:t>
        <a:bodyPr/>
        <a:lstStyle/>
        <a:p>
          <a:endParaRPr lang="en-NZ" sz="1200"/>
        </a:p>
      </dgm:t>
    </dgm:pt>
    <dgm:pt modelId="{56D4700F-20A0-451D-A47D-3C8E609916D4}" type="pres">
      <dgm:prSet presAssocID="{E57DC34A-31BC-469C-BEDA-692F2E64C7B5}" presName="compositeShape" presStyleCnt="0">
        <dgm:presLayoutVars>
          <dgm:chMax val="7"/>
          <dgm:dir/>
          <dgm:resizeHandles val="exact"/>
        </dgm:presLayoutVars>
      </dgm:prSet>
      <dgm:spPr/>
    </dgm:pt>
    <dgm:pt modelId="{1A3DCFD0-7BE2-4F16-8203-1E8519EB37DB}" type="pres">
      <dgm:prSet presAssocID="{B9E078FC-1A02-4421-8F74-EE02F7D357E6}" presName="circ1" presStyleLbl="vennNode1" presStyleIdx="0" presStyleCnt="2"/>
      <dgm:spPr/>
    </dgm:pt>
    <dgm:pt modelId="{DD5002B6-479E-4F90-ACE7-1A9DD20E72BC}" type="pres">
      <dgm:prSet presAssocID="{B9E078FC-1A02-4421-8F74-EE02F7D357E6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F2F2B4-B5D4-44C0-9B4C-C02CC01B42E5}" type="pres">
      <dgm:prSet presAssocID="{69C63D47-A710-428B-80BF-FD0F96EDB0F6}" presName="circ2" presStyleLbl="vennNode1" presStyleIdx="1" presStyleCnt="2" custLinFactNeighborX="260" custLinFactNeighborY="1559"/>
      <dgm:spPr/>
    </dgm:pt>
    <dgm:pt modelId="{5ED0F0DA-288C-41D9-92E9-C50AB76577C9}" type="pres">
      <dgm:prSet presAssocID="{69C63D47-A710-428B-80BF-FD0F96EDB0F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F9F987D-7EBB-48F1-BFCF-256541DA4DBA}" srcId="{E57DC34A-31BC-469C-BEDA-692F2E64C7B5}" destId="{69C63D47-A710-428B-80BF-FD0F96EDB0F6}" srcOrd="1" destOrd="0" parTransId="{2EEBD990-FBEA-48D3-A8B8-BF22CA0AC75C}" sibTransId="{178B9BBC-95DC-444B-8C6E-DDF6EE70E06C}"/>
    <dgm:cxn modelId="{B9E6868E-0054-4FA6-A017-CB936215D3AD}" srcId="{E57DC34A-31BC-469C-BEDA-692F2E64C7B5}" destId="{B9E078FC-1A02-4421-8F74-EE02F7D357E6}" srcOrd="0" destOrd="0" parTransId="{8795DDEA-E84C-4B3C-BEFC-536F5AC00B18}" sibTransId="{2093A001-AB07-4BB9-8E02-45587287AB76}"/>
    <dgm:cxn modelId="{5BF5EEAE-D223-465F-937C-A47FB11859B0}" type="presOf" srcId="{B9E078FC-1A02-4421-8F74-EE02F7D357E6}" destId="{DD5002B6-479E-4F90-ACE7-1A9DD20E72BC}" srcOrd="1" destOrd="0" presId="urn:microsoft.com/office/officeart/2005/8/layout/venn1"/>
    <dgm:cxn modelId="{A884C0B5-A6FB-48C6-B379-A58FD14599AF}" type="presOf" srcId="{B9E078FC-1A02-4421-8F74-EE02F7D357E6}" destId="{1A3DCFD0-7BE2-4F16-8203-1E8519EB37DB}" srcOrd="0" destOrd="0" presId="urn:microsoft.com/office/officeart/2005/8/layout/venn1"/>
    <dgm:cxn modelId="{4B9993E4-FF91-453E-B7FD-44DC19CAE630}" type="presOf" srcId="{69C63D47-A710-428B-80BF-FD0F96EDB0F6}" destId="{73F2F2B4-B5D4-44C0-9B4C-C02CC01B42E5}" srcOrd="0" destOrd="0" presId="urn:microsoft.com/office/officeart/2005/8/layout/venn1"/>
    <dgm:cxn modelId="{3F00CFE5-D726-4805-B98F-8B410498876F}" type="presOf" srcId="{E57DC34A-31BC-469C-BEDA-692F2E64C7B5}" destId="{56D4700F-20A0-451D-A47D-3C8E609916D4}" srcOrd="0" destOrd="0" presId="urn:microsoft.com/office/officeart/2005/8/layout/venn1"/>
    <dgm:cxn modelId="{8335CBE7-1D8E-4AC7-8CB9-D61199E26230}" type="presOf" srcId="{69C63D47-A710-428B-80BF-FD0F96EDB0F6}" destId="{5ED0F0DA-288C-41D9-92E9-C50AB76577C9}" srcOrd="1" destOrd="0" presId="urn:microsoft.com/office/officeart/2005/8/layout/venn1"/>
    <dgm:cxn modelId="{20F086A5-1311-4633-8F3E-5AD2C1E1151B}" type="presParOf" srcId="{56D4700F-20A0-451D-A47D-3C8E609916D4}" destId="{1A3DCFD0-7BE2-4F16-8203-1E8519EB37DB}" srcOrd="0" destOrd="0" presId="urn:microsoft.com/office/officeart/2005/8/layout/venn1"/>
    <dgm:cxn modelId="{8E584FFB-C41A-4593-AC01-205E1095D24B}" type="presParOf" srcId="{56D4700F-20A0-451D-A47D-3C8E609916D4}" destId="{DD5002B6-479E-4F90-ACE7-1A9DD20E72BC}" srcOrd="1" destOrd="0" presId="urn:microsoft.com/office/officeart/2005/8/layout/venn1"/>
    <dgm:cxn modelId="{00172959-6B01-42C6-A41C-01F266CBF896}" type="presParOf" srcId="{56D4700F-20A0-451D-A47D-3C8E609916D4}" destId="{73F2F2B4-B5D4-44C0-9B4C-C02CC01B42E5}" srcOrd="2" destOrd="0" presId="urn:microsoft.com/office/officeart/2005/8/layout/venn1"/>
    <dgm:cxn modelId="{3ED139EC-D100-4F6F-8E89-7AFD0D869526}" type="presParOf" srcId="{56D4700F-20A0-451D-A47D-3C8E609916D4}" destId="{5ED0F0DA-288C-41D9-92E9-C50AB76577C9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F26E874-7E7F-434A-9D86-335EF7D3E00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NZ"/>
        </a:p>
      </dgm:t>
    </dgm:pt>
    <dgm:pt modelId="{097E9212-B410-4491-B765-92EECB5689BB}">
      <dgm:prSet phldrT="[Text]"/>
      <dgm:spPr/>
      <dgm:t>
        <a:bodyPr/>
        <a:lstStyle/>
        <a:p>
          <a:r>
            <a:rPr lang="en-NZ" dirty="0">
              <a:latin typeface="+mj-lt"/>
            </a:rPr>
            <a:t>What the data is telling us</a:t>
          </a:r>
        </a:p>
      </dgm:t>
    </dgm:pt>
    <dgm:pt modelId="{EADEFB84-47BC-402D-85A2-30DABB8931F0}" type="parTrans" cxnId="{B0FADB67-83FC-4A1C-8616-ADCE64FBE587}">
      <dgm:prSet/>
      <dgm:spPr/>
      <dgm:t>
        <a:bodyPr/>
        <a:lstStyle/>
        <a:p>
          <a:endParaRPr lang="en-NZ"/>
        </a:p>
      </dgm:t>
    </dgm:pt>
    <dgm:pt modelId="{2027707B-F71E-4AF3-9E12-63332C3665EA}" type="sibTrans" cxnId="{B0FADB67-83FC-4A1C-8616-ADCE64FBE587}">
      <dgm:prSet/>
      <dgm:spPr/>
      <dgm:t>
        <a:bodyPr/>
        <a:lstStyle/>
        <a:p>
          <a:endParaRPr lang="en-NZ"/>
        </a:p>
      </dgm:t>
    </dgm:pt>
    <dgm:pt modelId="{9021DDF9-A1D2-408E-98E1-EE4223E72133}">
      <dgm:prSet phldrT="[Text]"/>
      <dgm:spPr/>
      <dgm:t>
        <a:bodyPr/>
        <a:lstStyle/>
        <a:p>
          <a:r>
            <a:rPr lang="en-NZ" dirty="0"/>
            <a:t>More levy funding is available for waste minimisation initiatives </a:t>
          </a:r>
        </a:p>
      </dgm:t>
    </dgm:pt>
    <dgm:pt modelId="{F047FCA9-BF53-4C16-AEF5-444190718344}" type="parTrans" cxnId="{D0DB8CE0-2750-48FA-AEBF-F97C43C22C5F}">
      <dgm:prSet/>
      <dgm:spPr/>
      <dgm:t>
        <a:bodyPr/>
        <a:lstStyle/>
        <a:p>
          <a:endParaRPr lang="en-NZ"/>
        </a:p>
      </dgm:t>
    </dgm:pt>
    <dgm:pt modelId="{0BC5B045-B273-474D-8074-EEF2312104A2}" type="sibTrans" cxnId="{D0DB8CE0-2750-48FA-AEBF-F97C43C22C5F}">
      <dgm:prSet/>
      <dgm:spPr/>
      <dgm:t>
        <a:bodyPr/>
        <a:lstStyle/>
        <a:p>
          <a:endParaRPr lang="en-NZ"/>
        </a:p>
      </dgm:t>
    </dgm:pt>
    <dgm:pt modelId="{58669F42-626E-42FA-B58E-0F9525988BCC}">
      <dgm:prSet phldrT="[Text]"/>
      <dgm:spPr/>
      <dgm:t>
        <a:bodyPr/>
        <a:lstStyle/>
        <a:p>
          <a:r>
            <a:rPr lang="en-NZ" dirty="0"/>
            <a:t>We need to better understand our waste generation</a:t>
          </a:r>
        </a:p>
      </dgm:t>
    </dgm:pt>
    <dgm:pt modelId="{5B53A124-993C-41A0-A563-4DEB28F404F4}" type="parTrans" cxnId="{414B28D2-DEEA-4AAE-B6B6-E160328AFF0B}">
      <dgm:prSet/>
      <dgm:spPr/>
      <dgm:t>
        <a:bodyPr/>
        <a:lstStyle/>
        <a:p>
          <a:endParaRPr lang="en-NZ"/>
        </a:p>
      </dgm:t>
    </dgm:pt>
    <dgm:pt modelId="{BD256A62-140E-4C84-9FF2-8F1FA6BDD057}" type="sibTrans" cxnId="{414B28D2-DEEA-4AAE-B6B6-E160328AFF0B}">
      <dgm:prSet/>
      <dgm:spPr/>
      <dgm:t>
        <a:bodyPr/>
        <a:lstStyle/>
        <a:p>
          <a:endParaRPr lang="en-NZ"/>
        </a:p>
      </dgm:t>
    </dgm:pt>
    <dgm:pt modelId="{F5958453-548B-4717-96C0-B28AE9992562}">
      <dgm:prSet phldrT="[Text]"/>
      <dgm:spPr/>
      <dgm:t>
        <a:bodyPr/>
        <a:lstStyle/>
        <a:p>
          <a:r>
            <a:rPr lang="en-NZ" dirty="0">
              <a:latin typeface="+mj-lt"/>
            </a:rPr>
            <a:t>Regional context and activities</a:t>
          </a:r>
        </a:p>
      </dgm:t>
    </dgm:pt>
    <dgm:pt modelId="{9E802E63-53C6-4D76-B224-186EC46122F7}" type="parTrans" cxnId="{43D17503-E96F-44FA-8CFF-6CBA93C3478F}">
      <dgm:prSet/>
      <dgm:spPr/>
      <dgm:t>
        <a:bodyPr/>
        <a:lstStyle/>
        <a:p>
          <a:endParaRPr lang="en-NZ"/>
        </a:p>
      </dgm:t>
    </dgm:pt>
    <dgm:pt modelId="{65256FC6-B6B0-411A-B634-0FB4933A470C}" type="sibTrans" cxnId="{43D17503-E96F-44FA-8CFF-6CBA93C3478F}">
      <dgm:prSet/>
      <dgm:spPr/>
      <dgm:t>
        <a:bodyPr/>
        <a:lstStyle/>
        <a:p>
          <a:endParaRPr lang="en-NZ"/>
        </a:p>
      </dgm:t>
    </dgm:pt>
    <dgm:pt modelId="{DA8804A7-C433-44E0-AFD3-B2224D94522B}">
      <dgm:prSet phldrT="[Text]"/>
      <dgm:spPr/>
      <dgm:t>
        <a:bodyPr/>
        <a:lstStyle/>
        <a:p>
          <a:r>
            <a:rPr lang="en-NZ" dirty="0"/>
            <a:t>What is our role in managing emerging waste streams from industry across our district (e.g. forestry)?</a:t>
          </a:r>
        </a:p>
      </dgm:t>
    </dgm:pt>
    <dgm:pt modelId="{6324E5F0-22E2-40BA-807B-A99D8DFBB686}" type="parTrans" cxnId="{BD0AB031-644D-44A2-8FF3-DF80389E1375}">
      <dgm:prSet/>
      <dgm:spPr/>
      <dgm:t>
        <a:bodyPr/>
        <a:lstStyle/>
        <a:p>
          <a:endParaRPr lang="en-NZ"/>
        </a:p>
      </dgm:t>
    </dgm:pt>
    <dgm:pt modelId="{0206F5B6-DA09-4DB3-A0F9-27194B261614}" type="sibTrans" cxnId="{BD0AB031-644D-44A2-8FF3-DF80389E1375}">
      <dgm:prSet/>
      <dgm:spPr/>
      <dgm:t>
        <a:bodyPr/>
        <a:lstStyle/>
        <a:p>
          <a:endParaRPr lang="en-NZ"/>
        </a:p>
      </dgm:t>
    </dgm:pt>
    <dgm:pt modelId="{63CE3C31-277F-4C2B-AA11-70880D636F4C}">
      <dgm:prSet/>
      <dgm:spPr/>
      <dgm:t>
        <a:bodyPr/>
        <a:lstStyle/>
        <a:p>
          <a:r>
            <a:rPr lang="en-NZ" dirty="0"/>
            <a:t>What opportunities are created by the future introduction of product stewardship schemes?</a:t>
          </a:r>
        </a:p>
      </dgm:t>
    </dgm:pt>
    <dgm:pt modelId="{10B5FF19-0C98-4B7C-B1D9-7C388473A33C}" type="parTrans" cxnId="{98058ABA-65B7-42D7-953A-F05B367C633C}">
      <dgm:prSet/>
      <dgm:spPr/>
      <dgm:t>
        <a:bodyPr/>
        <a:lstStyle/>
        <a:p>
          <a:endParaRPr lang="en-NZ"/>
        </a:p>
      </dgm:t>
    </dgm:pt>
    <dgm:pt modelId="{F927A4AB-AAAD-498B-A952-5259E8AD52B2}" type="sibTrans" cxnId="{98058ABA-65B7-42D7-953A-F05B367C633C}">
      <dgm:prSet/>
      <dgm:spPr/>
      <dgm:t>
        <a:bodyPr/>
        <a:lstStyle/>
        <a:p>
          <a:endParaRPr lang="en-NZ"/>
        </a:p>
      </dgm:t>
    </dgm:pt>
    <dgm:pt modelId="{A7BD68EF-B7B4-44A4-BA7E-3AD0472DD0E7}">
      <dgm:prSet phldrT="[Text]"/>
      <dgm:spPr/>
      <dgm:t>
        <a:bodyPr/>
        <a:lstStyle/>
        <a:p>
          <a:r>
            <a:rPr lang="en-NZ" dirty="0"/>
            <a:t>We need to reduce material generated and increase our diversion</a:t>
          </a:r>
        </a:p>
      </dgm:t>
    </dgm:pt>
    <dgm:pt modelId="{E932972B-AAFC-4E24-BA51-A820C76989B8}" type="parTrans" cxnId="{2D8029D4-5E00-424C-ABD4-576373952C6B}">
      <dgm:prSet/>
      <dgm:spPr/>
      <dgm:t>
        <a:bodyPr/>
        <a:lstStyle/>
        <a:p>
          <a:endParaRPr lang="en-NZ"/>
        </a:p>
      </dgm:t>
    </dgm:pt>
    <dgm:pt modelId="{0890DBCD-B3F0-4181-A157-DD864458D9A3}" type="sibTrans" cxnId="{2D8029D4-5E00-424C-ABD4-576373952C6B}">
      <dgm:prSet/>
      <dgm:spPr/>
      <dgm:t>
        <a:bodyPr/>
        <a:lstStyle/>
        <a:p>
          <a:endParaRPr lang="en-NZ"/>
        </a:p>
      </dgm:t>
    </dgm:pt>
    <dgm:pt modelId="{6D23266E-56A6-4630-8430-9F5AC0D46090}">
      <dgm:prSet phldrT="[Text]"/>
      <dgm:spPr/>
      <dgm:t>
        <a:bodyPr/>
        <a:lstStyle/>
        <a:p>
          <a:r>
            <a:rPr lang="en-NZ" dirty="0"/>
            <a:t>How will we respond to </a:t>
          </a:r>
          <a:r>
            <a:rPr lang="en-NZ" dirty="0" err="1"/>
            <a:t>MfE</a:t>
          </a:r>
          <a:r>
            <a:rPr lang="en-NZ" dirty="0"/>
            <a:t> kerbside standardisation requirements?</a:t>
          </a:r>
        </a:p>
      </dgm:t>
    </dgm:pt>
    <dgm:pt modelId="{E387C82E-6542-4A40-8D6B-628DF279784B}" type="parTrans" cxnId="{B590C443-73E4-4B3B-BFB6-D3F05E7AF60C}">
      <dgm:prSet/>
      <dgm:spPr/>
      <dgm:t>
        <a:bodyPr/>
        <a:lstStyle/>
        <a:p>
          <a:endParaRPr lang="en-NZ"/>
        </a:p>
      </dgm:t>
    </dgm:pt>
    <dgm:pt modelId="{A74BF1A8-1296-4DE7-9030-015D7D3986B8}" type="sibTrans" cxnId="{B590C443-73E4-4B3B-BFB6-D3F05E7AF60C}">
      <dgm:prSet/>
      <dgm:spPr/>
      <dgm:t>
        <a:bodyPr/>
        <a:lstStyle/>
        <a:p>
          <a:endParaRPr lang="en-NZ"/>
        </a:p>
      </dgm:t>
    </dgm:pt>
    <dgm:pt modelId="{1ECA0FA1-2E12-495C-9AAA-D31E87D82109}" type="pres">
      <dgm:prSet presAssocID="{5F26E874-7E7F-434A-9D86-335EF7D3E00F}" presName="linear" presStyleCnt="0">
        <dgm:presLayoutVars>
          <dgm:animLvl val="lvl"/>
          <dgm:resizeHandles val="exact"/>
        </dgm:presLayoutVars>
      </dgm:prSet>
      <dgm:spPr/>
    </dgm:pt>
    <dgm:pt modelId="{A36BD3F0-3445-4EE0-8286-A7ACE5F1A52A}" type="pres">
      <dgm:prSet presAssocID="{097E9212-B410-4491-B765-92EECB5689B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50D4A77-2EC7-452D-882B-0D3757E272C9}" type="pres">
      <dgm:prSet presAssocID="{097E9212-B410-4491-B765-92EECB5689BB}" presName="childText" presStyleLbl="revTx" presStyleIdx="0" presStyleCnt="2">
        <dgm:presLayoutVars>
          <dgm:bulletEnabled val="1"/>
        </dgm:presLayoutVars>
      </dgm:prSet>
      <dgm:spPr/>
    </dgm:pt>
    <dgm:pt modelId="{3CBE53BB-1A49-4A54-B2E6-FC0893A846DD}" type="pres">
      <dgm:prSet presAssocID="{F5958453-548B-4717-96C0-B28AE999256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B504059-0734-4416-8174-5C03F9294718}" type="pres">
      <dgm:prSet presAssocID="{F5958453-548B-4717-96C0-B28AE999256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41A79B00-4515-41BE-9542-C7ADCBEAE009}" type="presOf" srcId="{F5958453-548B-4717-96C0-B28AE9992562}" destId="{3CBE53BB-1A49-4A54-B2E6-FC0893A846DD}" srcOrd="0" destOrd="0" presId="urn:microsoft.com/office/officeart/2005/8/layout/vList2"/>
    <dgm:cxn modelId="{43D17503-E96F-44FA-8CFF-6CBA93C3478F}" srcId="{5F26E874-7E7F-434A-9D86-335EF7D3E00F}" destId="{F5958453-548B-4717-96C0-B28AE9992562}" srcOrd="1" destOrd="0" parTransId="{9E802E63-53C6-4D76-B224-186EC46122F7}" sibTransId="{65256FC6-B6B0-411A-B634-0FB4933A470C}"/>
    <dgm:cxn modelId="{207BA305-D881-40C9-B384-DCD56BD4B66C}" type="presOf" srcId="{5F26E874-7E7F-434A-9D86-335EF7D3E00F}" destId="{1ECA0FA1-2E12-495C-9AAA-D31E87D82109}" srcOrd="0" destOrd="0" presId="urn:microsoft.com/office/officeart/2005/8/layout/vList2"/>
    <dgm:cxn modelId="{7988DD16-7F4B-456B-A609-ECAC247EFA6A}" type="presOf" srcId="{097E9212-B410-4491-B765-92EECB5689BB}" destId="{A36BD3F0-3445-4EE0-8286-A7ACE5F1A52A}" srcOrd="0" destOrd="0" presId="urn:microsoft.com/office/officeart/2005/8/layout/vList2"/>
    <dgm:cxn modelId="{4AEDEF2D-8A19-4734-9BF6-5C6B9FBD0620}" type="presOf" srcId="{A7BD68EF-B7B4-44A4-BA7E-3AD0472DD0E7}" destId="{A50D4A77-2EC7-452D-882B-0D3757E272C9}" srcOrd="0" destOrd="2" presId="urn:microsoft.com/office/officeart/2005/8/layout/vList2"/>
    <dgm:cxn modelId="{BD0AB031-644D-44A2-8FF3-DF80389E1375}" srcId="{F5958453-548B-4717-96C0-B28AE9992562}" destId="{DA8804A7-C433-44E0-AFD3-B2224D94522B}" srcOrd="0" destOrd="0" parTransId="{6324E5F0-22E2-40BA-807B-A99D8DFBB686}" sibTransId="{0206F5B6-DA09-4DB3-A0F9-27194B261614}"/>
    <dgm:cxn modelId="{A8D9803B-8E03-4F69-8F5B-1D4169FCFF3F}" type="presOf" srcId="{DA8804A7-C433-44E0-AFD3-B2224D94522B}" destId="{4B504059-0734-4416-8174-5C03F9294718}" srcOrd="0" destOrd="0" presId="urn:microsoft.com/office/officeart/2005/8/layout/vList2"/>
    <dgm:cxn modelId="{B590C443-73E4-4B3B-BFB6-D3F05E7AF60C}" srcId="{F5958453-548B-4717-96C0-B28AE9992562}" destId="{6D23266E-56A6-4630-8430-9F5AC0D46090}" srcOrd="2" destOrd="0" parTransId="{E387C82E-6542-4A40-8D6B-628DF279784B}" sibTransId="{A74BF1A8-1296-4DE7-9030-015D7D3986B8}"/>
    <dgm:cxn modelId="{B0FADB67-83FC-4A1C-8616-ADCE64FBE587}" srcId="{5F26E874-7E7F-434A-9D86-335EF7D3E00F}" destId="{097E9212-B410-4491-B765-92EECB5689BB}" srcOrd="0" destOrd="0" parTransId="{EADEFB84-47BC-402D-85A2-30DABB8931F0}" sibTransId="{2027707B-F71E-4AF3-9E12-63332C3665EA}"/>
    <dgm:cxn modelId="{B9DD2852-6FA5-477F-AAC6-188395CE8CF6}" type="presOf" srcId="{63CE3C31-277F-4C2B-AA11-70880D636F4C}" destId="{4B504059-0734-4416-8174-5C03F9294718}" srcOrd="0" destOrd="1" presId="urn:microsoft.com/office/officeart/2005/8/layout/vList2"/>
    <dgm:cxn modelId="{7FD85A8C-F14D-479A-BF47-F5E81FEA07AC}" type="presOf" srcId="{6D23266E-56A6-4630-8430-9F5AC0D46090}" destId="{4B504059-0734-4416-8174-5C03F9294718}" srcOrd="0" destOrd="2" presId="urn:microsoft.com/office/officeart/2005/8/layout/vList2"/>
    <dgm:cxn modelId="{B74D9F8F-9755-403B-B908-075FC71B5E91}" type="presOf" srcId="{9021DDF9-A1D2-408E-98E1-EE4223E72133}" destId="{A50D4A77-2EC7-452D-882B-0D3757E272C9}" srcOrd="0" destOrd="0" presId="urn:microsoft.com/office/officeart/2005/8/layout/vList2"/>
    <dgm:cxn modelId="{88F74E9B-EC81-45FC-A21F-E87AB734FD00}" type="presOf" srcId="{58669F42-626E-42FA-B58E-0F9525988BCC}" destId="{A50D4A77-2EC7-452D-882B-0D3757E272C9}" srcOrd="0" destOrd="1" presId="urn:microsoft.com/office/officeart/2005/8/layout/vList2"/>
    <dgm:cxn modelId="{98058ABA-65B7-42D7-953A-F05B367C633C}" srcId="{F5958453-548B-4717-96C0-B28AE9992562}" destId="{63CE3C31-277F-4C2B-AA11-70880D636F4C}" srcOrd="1" destOrd="0" parTransId="{10B5FF19-0C98-4B7C-B1D9-7C388473A33C}" sibTransId="{F927A4AB-AAAD-498B-A952-5259E8AD52B2}"/>
    <dgm:cxn modelId="{414B28D2-DEEA-4AAE-B6B6-E160328AFF0B}" srcId="{097E9212-B410-4491-B765-92EECB5689BB}" destId="{58669F42-626E-42FA-B58E-0F9525988BCC}" srcOrd="1" destOrd="0" parTransId="{5B53A124-993C-41A0-A563-4DEB28F404F4}" sibTransId="{BD256A62-140E-4C84-9FF2-8F1FA6BDD057}"/>
    <dgm:cxn modelId="{2D8029D4-5E00-424C-ABD4-576373952C6B}" srcId="{097E9212-B410-4491-B765-92EECB5689BB}" destId="{A7BD68EF-B7B4-44A4-BA7E-3AD0472DD0E7}" srcOrd="2" destOrd="0" parTransId="{E932972B-AAFC-4E24-BA51-A820C76989B8}" sibTransId="{0890DBCD-B3F0-4181-A157-DD864458D9A3}"/>
    <dgm:cxn modelId="{D0DB8CE0-2750-48FA-AEBF-F97C43C22C5F}" srcId="{097E9212-B410-4491-B765-92EECB5689BB}" destId="{9021DDF9-A1D2-408E-98E1-EE4223E72133}" srcOrd="0" destOrd="0" parTransId="{F047FCA9-BF53-4C16-AEF5-444190718344}" sibTransId="{0BC5B045-B273-474D-8074-EEF2312104A2}"/>
    <dgm:cxn modelId="{D41EAD9D-473E-4B87-B715-8E9F19AAD9CA}" type="presParOf" srcId="{1ECA0FA1-2E12-495C-9AAA-D31E87D82109}" destId="{A36BD3F0-3445-4EE0-8286-A7ACE5F1A52A}" srcOrd="0" destOrd="0" presId="urn:microsoft.com/office/officeart/2005/8/layout/vList2"/>
    <dgm:cxn modelId="{C38D9BCB-94B4-4FA4-B583-3A7AC6F661B4}" type="presParOf" srcId="{1ECA0FA1-2E12-495C-9AAA-D31E87D82109}" destId="{A50D4A77-2EC7-452D-882B-0D3757E272C9}" srcOrd="1" destOrd="0" presId="urn:microsoft.com/office/officeart/2005/8/layout/vList2"/>
    <dgm:cxn modelId="{D904E9DE-A809-4CFB-B18C-A46F1B5AE53B}" type="presParOf" srcId="{1ECA0FA1-2E12-495C-9AAA-D31E87D82109}" destId="{3CBE53BB-1A49-4A54-B2E6-FC0893A846DD}" srcOrd="2" destOrd="0" presId="urn:microsoft.com/office/officeart/2005/8/layout/vList2"/>
    <dgm:cxn modelId="{58217631-5BEE-4C46-9BEB-07AFF3DAC683}" type="presParOf" srcId="{1ECA0FA1-2E12-495C-9AAA-D31E87D82109}" destId="{4B504059-0734-4416-8174-5C03F929471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69B75C-5C7F-43BB-ADF8-67B2C37FCDEA}">
      <dsp:nvSpPr>
        <dsp:cNvPr id="0" name=""/>
        <dsp:cNvSpPr/>
      </dsp:nvSpPr>
      <dsp:spPr>
        <a:xfrm>
          <a:off x="4185963" y="2486533"/>
          <a:ext cx="3039097" cy="3039097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/>
            <a:t>3. How will we get there?  </a:t>
          </a:r>
          <a:endParaRPr lang="en-NZ" sz="1000" kern="1200" dirty="0"/>
        </a:p>
      </dsp:txBody>
      <dsp:txXfrm>
        <a:off x="4796957" y="3198427"/>
        <a:ext cx="1817109" cy="1562159"/>
      </dsp:txXfrm>
    </dsp:sp>
    <dsp:sp modelId="{B37E9E5E-7418-433C-B68B-1D35E77833B2}">
      <dsp:nvSpPr>
        <dsp:cNvPr id="0" name=""/>
        <dsp:cNvSpPr/>
      </dsp:nvSpPr>
      <dsp:spPr>
        <a:xfrm>
          <a:off x="3799169" y="4365248"/>
          <a:ext cx="1933970" cy="1160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Options 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Suitability/Assessment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Statement of proposals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Consultation with Medical Officer of Health </a:t>
          </a:r>
        </a:p>
      </dsp:txBody>
      <dsp:txXfrm>
        <a:off x="3833155" y="4399234"/>
        <a:ext cx="1865998" cy="1092410"/>
      </dsp:txXfrm>
    </dsp:sp>
    <dsp:sp modelId="{430BB0EC-126A-44F0-9D49-A876AA0E17DB}">
      <dsp:nvSpPr>
        <dsp:cNvPr id="0" name=""/>
        <dsp:cNvSpPr/>
      </dsp:nvSpPr>
      <dsp:spPr>
        <a:xfrm>
          <a:off x="2417762" y="1768201"/>
          <a:ext cx="2210252" cy="2210252"/>
        </a:xfrm>
        <a:prstGeom prst="gear6">
          <a:avLst/>
        </a:prstGeom>
        <a:solidFill>
          <a:schemeClr val="accent1">
            <a:shade val="80000"/>
            <a:hueOff val="93833"/>
            <a:satOff val="-2005"/>
            <a:lumOff val="127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2. Where do we want to be?  </a:t>
          </a:r>
        </a:p>
      </dsp:txBody>
      <dsp:txXfrm>
        <a:off x="2974200" y="2328002"/>
        <a:ext cx="1097376" cy="1090650"/>
      </dsp:txXfrm>
    </dsp:sp>
    <dsp:sp modelId="{7F700998-713F-4C11-8E4A-B8A854BA7147}">
      <dsp:nvSpPr>
        <dsp:cNvPr id="0" name=""/>
        <dsp:cNvSpPr/>
      </dsp:nvSpPr>
      <dsp:spPr>
        <a:xfrm>
          <a:off x="1699429" y="3204865"/>
          <a:ext cx="1933970" cy="1160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93833"/>
              <a:satOff val="-2005"/>
              <a:lumOff val="127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Vision for the future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Policies/strategies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Goals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Objectives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Targets  </a:t>
          </a:r>
        </a:p>
      </dsp:txBody>
      <dsp:txXfrm>
        <a:off x="1733415" y="3238851"/>
        <a:ext cx="1865998" cy="1092410"/>
      </dsp:txXfrm>
    </dsp:sp>
    <dsp:sp modelId="{A7C860AA-E1DC-4913-9FFC-E3CD3D84B23E}">
      <dsp:nvSpPr>
        <dsp:cNvPr id="0" name=""/>
        <dsp:cNvSpPr/>
      </dsp:nvSpPr>
      <dsp:spPr>
        <a:xfrm rot="20700000">
          <a:off x="3655728" y="243353"/>
          <a:ext cx="2165596" cy="2165596"/>
        </a:xfrm>
        <a:prstGeom prst="gear6">
          <a:avLst/>
        </a:prstGeom>
        <a:solidFill>
          <a:schemeClr val="accent1">
            <a:shade val="80000"/>
            <a:hueOff val="187666"/>
            <a:satOff val="-4009"/>
            <a:lumOff val="255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 dirty="0"/>
            <a:t>1. Where are we now?   </a:t>
          </a:r>
        </a:p>
      </dsp:txBody>
      <dsp:txXfrm rot="-20700000">
        <a:off x="4130707" y="718332"/>
        <a:ext cx="1215638" cy="1215638"/>
      </dsp:txXfrm>
    </dsp:sp>
    <dsp:sp modelId="{DD685559-8739-4E02-91D2-5944FEDB80B0}">
      <dsp:nvSpPr>
        <dsp:cNvPr id="0" name=""/>
        <dsp:cNvSpPr/>
      </dsp:nvSpPr>
      <dsp:spPr>
        <a:xfrm>
          <a:off x="5291090" y="718332"/>
          <a:ext cx="1933970" cy="1160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187666"/>
              <a:satOff val="-4009"/>
              <a:lumOff val="255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Material flows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Waste composition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Waste infrastructure/services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Diversion, recovery and reuse 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b="0" i="0" kern="1200" dirty="0"/>
            <a:t>Future demand </a:t>
          </a:r>
        </a:p>
      </dsp:txBody>
      <dsp:txXfrm>
        <a:off x="5325076" y="752318"/>
        <a:ext cx="1865998" cy="1092410"/>
      </dsp:txXfrm>
    </dsp:sp>
    <dsp:sp modelId="{607BD353-5FDE-4BAF-BA3E-D44A4412E036}">
      <dsp:nvSpPr>
        <dsp:cNvPr id="0" name=""/>
        <dsp:cNvSpPr/>
      </dsp:nvSpPr>
      <dsp:spPr>
        <a:xfrm>
          <a:off x="3967165" y="2019422"/>
          <a:ext cx="3890044" cy="3890044"/>
        </a:xfrm>
        <a:prstGeom prst="circularArrow">
          <a:avLst>
            <a:gd name="adj1" fmla="val 4688"/>
            <a:gd name="adj2" fmla="val 299029"/>
            <a:gd name="adj3" fmla="val 2540873"/>
            <a:gd name="adj4" fmla="val 15809043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0A6ED1-CE51-4C41-AFFF-E1CB4044CB26}">
      <dsp:nvSpPr>
        <dsp:cNvPr id="0" name=""/>
        <dsp:cNvSpPr/>
      </dsp:nvSpPr>
      <dsp:spPr>
        <a:xfrm>
          <a:off x="2026330" y="1273443"/>
          <a:ext cx="2826360" cy="28263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93863"/>
            <a:satOff val="-2093"/>
            <a:lumOff val="114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2AE9D-83D3-4F57-B3C5-60077E57A014}">
      <dsp:nvSpPr>
        <dsp:cNvPr id="0" name=""/>
        <dsp:cNvSpPr/>
      </dsp:nvSpPr>
      <dsp:spPr>
        <a:xfrm>
          <a:off x="3154804" y="-236707"/>
          <a:ext cx="3047385" cy="304738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187725"/>
            <a:satOff val="-4185"/>
            <a:lumOff val="228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3F9F9D-3B01-4D37-B05E-D0BA1057E82A}">
      <dsp:nvSpPr>
        <dsp:cNvPr id="0" name=""/>
        <dsp:cNvSpPr/>
      </dsp:nvSpPr>
      <dsp:spPr>
        <a:xfrm>
          <a:off x="0" y="35789"/>
          <a:ext cx="5156425" cy="1564459"/>
        </a:xfrm>
        <a:prstGeom prst="roundRect">
          <a:avLst/>
        </a:prstGeom>
        <a:solidFill>
          <a:srgbClr val="00214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300" kern="1200" dirty="0"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T</a:t>
          </a:r>
          <a:r>
            <a:rPr lang="en-NZ" sz="2300" kern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otal materials generated: </a:t>
          </a:r>
          <a:r>
            <a:rPr lang="en-NZ" sz="2300" kern="1200" dirty="0" err="1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XXkg</a:t>
          </a:r>
          <a:r>
            <a:rPr lang="en-NZ" sz="2300" kern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 per person. </a:t>
          </a:r>
          <a:endParaRPr lang="en-US" sz="2300" kern="1200" dirty="0">
            <a:latin typeface="+mn-lt"/>
          </a:endParaRPr>
        </a:p>
      </dsp:txBody>
      <dsp:txXfrm>
        <a:off x="76371" y="112160"/>
        <a:ext cx="5003683" cy="1411717"/>
      </dsp:txXfrm>
    </dsp:sp>
    <dsp:sp modelId="{431AD923-A919-44A4-B8B9-C3E5B4421625}">
      <dsp:nvSpPr>
        <dsp:cNvPr id="0" name=""/>
        <dsp:cNvSpPr/>
      </dsp:nvSpPr>
      <dsp:spPr>
        <a:xfrm>
          <a:off x="0" y="1693026"/>
          <a:ext cx="5156425" cy="1564459"/>
        </a:xfrm>
        <a:prstGeom prst="roundRect">
          <a:avLst/>
        </a:prstGeom>
        <a:solidFill>
          <a:srgbClr val="00214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300" kern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Waste generation per capita in the </a:t>
          </a:r>
          <a:r>
            <a:rPr lang="en-NZ" sz="2300" kern="1200" dirty="0">
              <a:effectLst/>
              <a:latin typeface="+mn-lt"/>
              <a:cs typeface="Arial" panose="020B0604020202020204" pitchFamily="34" charset="0"/>
            </a:rPr>
            <a:t>West Coast</a:t>
          </a:r>
          <a:r>
            <a:rPr lang="en-NZ" sz="2300" kern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 has increased by XX% between 2018 and 2023.</a:t>
          </a:r>
          <a:endParaRPr lang="en-US" sz="2300" kern="1200" dirty="0">
            <a:latin typeface="+mn-lt"/>
          </a:endParaRPr>
        </a:p>
      </dsp:txBody>
      <dsp:txXfrm>
        <a:off x="76371" y="1769397"/>
        <a:ext cx="5003683" cy="1411717"/>
      </dsp:txXfrm>
    </dsp:sp>
    <dsp:sp modelId="{68A1021E-6203-4A1D-B07A-A66EA9B7BFB9}">
      <dsp:nvSpPr>
        <dsp:cNvPr id="0" name=""/>
        <dsp:cNvSpPr/>
      </dsp:nvSpPr>
      <dsp:spPr>
        <a:xfrm>
          <a:off x="0" y="3297188"/>
          <a:ext cx="5156425" cy="1564459"/>
        </a:xfrm>
        <a:prstGeom prst="roundRect">
          <a:avLst/>
        </a:prstGeom>
        <a:solidFill>
          <a:srgbClr val="002143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2300" kern="120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rPr>
            <a:t>Over the course of the previous WMMP waste diverted from landfill at Councils transfer stations has increased from XX% to XX%. </a:t>
          </a:r>
          <a:endParaRPr lang="en-US" sz="2300" kern="1200" dirty="0">
            <a:latin typeface="+mn-lt"/>
          </a:endParaRPr>
        </a:p>
      </dsp:txBody>
      <dsp:txXfrm>
        <a:off x="76371" y="3373559"/>
        <a:ext cx="5003683" cy="14117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3DCFD0-7BE2-4F16-8203-1E8519EB37DB}">
      <dsp:nvSpPr>
        <dsp:cNvPr id="0" name=""/>
        <dsp:cNvSpPr/>
      </dsp:nvSpPr>
      <dsp:spPr>
        <a:xfrm>
          <a:off x="218137" y="576228"/>
          <a:ext cx="5380716" cy="5380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kern="1200" dirty="0">
              <a:latin typeface="+mj-lt"/>
            </a:rPr>
            <a:t>What the data is telling us</a:t>
          </a:r>
        </a:p>
      </dsp:txBody>
      <dsp:txXfrm>
        <a:off x="969498" y="1210730"/>
        <a:ext cx="3102394" cy="4111711"/>
      </dsp:txXfrm>
    </dsp:sp>
    <dsp:sp modelId="{73F2F2B4-B5D4-44C0-9B4C-C02CC01B42E5}">
      <dsp:nvSpPr>
        <dsp:cNvPr id="0" name=""/>
        <dsp:cNvSpPr/>
      </dsp:nvSpPr>
      <dsp:spPr>
        <a:xfrm>
          <a:off x="4110120" y="660113"/>
          <a:ext cx="5380716" cy="53807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600" kern="1200" dirty="0">
              <a:latin typeface="+mj-lt"/>
            </a:rPr>
            <a:t>Regional context and activities</a:t>
          </a:r>
        </a:p>
      </dsp:txBody>
      <dsp:txXfrm>
        <a:off x="5637080" y="1294615"/>
        <a:ext cx="3102394" cy="41117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BD3F0-3445-4EE0-8286-A7ACE5F1A52A}">
      <dsp:nvSpPr>
        <dsp:cNvPr id="0" name=""/>
        <dsp:cNvSpPr/>
      </dsp:nvSpPr>
      <dsp:spPr>
        <a:xfrm>
          <a:off x="0" y="74777"/>
          <a:ext cx="110536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100" kern="1200" dirty="0">
              <a:latin typeface="+mj-lt"/>
            </a:rPr>
            <a:t>What the data is telling us</a:t>
          </a:r>
        </a:p>
      </dsp:txBody>
      <dsp:txXfrm>
        <a:off x="36296" y="111073"/>
        <a:ext cx="10981013" cy="670943"/>
      </dsp:txXfrm>
    </dsp:sp>
    <dsp:sp modelId="{A50D4A77-2EC7-452D-882B-0D3757E272C9}">
      <dsp:nvSpPr>
        <dsp:cNvPr id="0" name=""/>
        <dsp:cNvSpPr/>
      </dsp:nvSpPr>
      <dsp:spPr>
        <a:xfrm>
          <a:off x="0" y="818312"/>
          <a:ext cx="11053605" cy="1187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95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More levy funding is available for waste minimisation initiatives 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We need to better understand our waste generation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We need to reduce material generated and increase our diversion</a:t>
          </a:r>
        </a:p>
      </dsp:txBody>
      <dsp:txXfrm>
        <a:off x="0" y="818312"/>
        <a:ext cx="11053605" cy="1187145"/>
      </dsp:txXfrm>
    </dsp:sp>
    <dsp:sp modelId="{3CBE53BB-1A49-4A54-B2E6-FC0893A846DD}">
      <dsp:nvSpPr>
        <dsp:cNvPr id="0" name=""/>
        <dsp:cNvSpPr/>
      </dsp:nvSpPr>
      <dsp:spPr>
        <a:xfrm>
          <a:off x="0" y="2005457"/>
          <a:ext cx="11053605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3100" kern="1200" dirty="0">
              <a:latin typeface="+mj-lt"/>
            </a:rPr>
            <a:t>Regional context and activities</a:t>
          </a:r>
        </a:p>
      </dsp:txBody>
      <dsp:txXfrm>
        <a:off x="36296" y="2041753"/>
        <a:ext cx="10981013" cy="670943"/>
      </dsp:txXfrm>
    </dsp:sp>
    <dsp:sp modelId="{4B504059-0734-4416-8174-5C03F9294718}">
      <dsp:nvSpPr>
        <dsp:cNvPr id="0" name=""/>
        <dsp:cNvSpPr/>
      </dsp:nvSpPr>
      <dsp:spPr>
        <a:xfrm>
          <a:off x="0" y="2748992"/>
          <a:ext cx="11053605" cy="1796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952" tIns="39370" rIns="220472" bIns="3937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What is our role in managing emerging waste streams from industry across our district (e.g. forestry)?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What opportunities are created by the future introduction of product stewardship schemes?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NZ" sz="2400" kern="1200" dirty="0"/>
            <a:t>How will we respond to </a:t>
          </a:r>
          <a:r>
            <a:rPr lang="en-NZ" sz="2400" kern="1200" dirty="0" err="1"/>
            <a:t>MfE</a:t>
          </a:r>
          <a:r>
            <a:rPr lang="en-NZ" sz="2400" kern="1200" dirty="0"/>
            <a:t> kerbside standardisation requirements?</a:t>
          </a:r>
        </a:p>
      </dsp:txBody>
      <dsp:txXfrm>
        <a:off x="0" y="2748992"/>
        <a:ext cx="11053605" cy="1796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0B327-1583-4981-A76F-6D2A3054594E}" type="datetimeFigureOut">
              <a:rPr lang="en-NZ" smtClean="0"/>
              <a:t>26/06/2024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B25EF-EC48-45A1-8EB7-1F66CA758A5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4123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2241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21C3F-C3C3-A896-2ABA-9E7EF5B68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BC1937-F4D1-76A2-63D4-087530BCB5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97565-4DBC-286A-2811-FCCCDFE77C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D5C02-9166-70B9-DB7A-140FCE1059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1541D-A764-4626-B46D-1544CBC53129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87589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69365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C5CC-5657-9EEA-E6D3-22561220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1E0E-47F3-B77C-C3F5-6FE0A4D0D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FD5CD-A2A5-06BE-F440-A16BECD84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5E3E3-E476-2202-C7C7-9790D8BEF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8732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30996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C5CC-5657-9EEA-E6D3-22561220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1E0E-47F3-B77C-C3F5-6FE0A4D0D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FD5CD-A2A5-06BE-F440-A16BECD84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5E3E3-E476-2202-C7C7-9790D8BEF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670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FE809-6017-E92A-F1EE-80A3CD067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4129B-5843-82E8-8CA7-73A13A080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2F427-CD73-F18F-1623-4AF8AE6F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0D488-0A61-8595-3FBE-929B26D6E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1541D-A764-4626-B46D-1544CBC53129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32608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AFE809-6017-E92A-F1EE-80A3CD067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74129B-5843-82E8-8CA7-73A13A080D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52F427-CD73-F18F-1623-4AF8AE6F9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mi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F0D488-0A61-8595-3FBE-929B26D6EE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1541D-A764-4626-B46D-1544CBC53129}" type="slidenum">
              <a:rPr lang="en-NZ" smtClean="0"/>
              <a:t>16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42613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73C48-B71F-5053-C4EE-E1E4914B1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6085D4-BFAE-A4AD-659E-2C576AAEA9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350549-C213-E097-F3DE-C11DEB6F1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25951-B51A-D6CD-BCF0-A44B785242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75754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562741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C5CC-5657-9EEA-E6D3-22561220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1E0E-47F3-B77C-C3F5-6FE0A4D0D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FD5CD-A2A5-06BE-F440-A16BECD84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5E3E3-E476-2202-C7C7-9790D8BEF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576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881253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20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96290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265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59079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04404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8CA0F3-9366-43A0-B5D8-3F50D2F02CAF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18293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6C5CC-5657-9EEA-E6D3-225612200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A1E0E-47F3-B77C-C3F5-6FE0A4D0DA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FD5CD-A2A5-06BE-F440-A16BECD84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i-NZ" dirty="0"/>
          </a:p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5E3E3-E476-2202-C7C7-9790D8BEF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9B25EF-EC48-45A1-8EB7-1F66CA758A5F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294761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1541D-A764-4626-B46D-1544CBC53129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5794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42F1A-836A-97E2-5F91-A166BA6E2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C36EBCE-B106-7963-1443-DA1C7E8D2C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6B274E-2F95-3BA2-24CF-A332F998A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F953A-0195-A11C-AA3F-A1C73D40C5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1541D-A764-4626-B46D-1544CBC53129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758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jp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D893F9D-7B5C-134C-B3C3-59D1D70081FF}"/>
              </a:ext>
            </a:extLst>
          </p:cNvPr>
          <p:cNvSpPr/>
          <p:nvPr/>
        </p:nvSpPr>
        <p:spPr>
          <a:xfrm>
            <a:off x="0" y="0"/>
            <a:ext cx="4987739" cy="685800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D33C4-FF32-4435-8E59-1F839F1FB323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23887" y="1122363"/>
            <a:ext cx="3798093" cy="2387600"/>
          </a:xfrm>
        </p:spPr>
        <p:txBody>
          <a:bodyPr anchor="b">
            <a:normAutofit/>
          </a:bodyPr>
          <a:lstStyle>
            <a:lvl1pPr algn="l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FB145-612B-4D82-9864-2176367607F8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23887" y="3602038"/>
            <a:ext cx="3798093" cy="165576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BB0E9EE-D8CA-5342-BE11-D93C4C9ABCDC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4987739" y="0"/>
            <a:ext cx="7204261" cy="6857999"/>
          </a:xfrm>
          <a:blipFill>
            <a:blip r:embed="rId2"/>
            <a:stretch>
              <a:fillRect/>
            </a:stretch>
          </a:blipFill>
        </p:spPr>
        <p:txBody>
          <a:bodyPr bIns="90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grpSp>
        <p:nvGrpSpPr>
          <p:cNvPr id="48" name="Graphic 30">
            <a:extLst>
              <a:ext uri="{FF2B5EF4-FFF2-40B4-BE49-F238E27FC236}">
                <a16:creationId xmlns:a16="http://schemas.microsoft.com/office/drawing/2014/main" id="{64FAA2F6-BFDA-DC49-A360-E0176CCF7276}"/>
              </a:ext>
            </a:extLst>
          </p:cNvPr>
          <p:cNvGrpSpPr/>
          <p:nvPr userDrawn="1"/>
        </p:nvGrpSpPr>
        <p:grpSpPr>
          <a:xfrm>
            <a:off x="623888" y="5895463"/>
            <a:ext cx="2843572" cy="397434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49" name="Graphic 30">
              <a:extLst>
                <a:ext uri="{FF2B5EF4-FFF2-40B4-BE49-F238E27FC236}">
                  <a16:creationId xmlns:a16="http://schemas.microsoft.com/office/drawing/2014/main" id="{3692FCD6-AA92-0B4C-B781-1E52347A73DA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30">
              <a:extLst>
                <a:ext uri="{FF2B5EF4-FFF2-40B4-BE49-F238E27FC236}">
                  <a16:creationId xmlns:a16="http://schemas.microsoft.com/office/drawing/2014/main" id="{1BEF9166-A228-644D-AADC-7DD0F6CD3E7D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Graphic 30">
              <a:extLst>
                <a:ext uri="{FF2B5EF4-FFF2-40B4-BE49-F238E27FC236}">
                  <a16:creationId xmlns:a16="http://schemas.microsoft.com/office/drawing/2014/main" id="{605F58FB-A885-584C-87BA-D34BF6B36E63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Graphic 30">
              <a:extLst>
                <a:ext uri="{FF2B5EF4-FFF2-40B4-BE49-F238E27FC236}">
                  <a16:creationId xmlns:a16="http://schemas.microsoft.com/office/drawing/2014/main" id="{B90BD5D8-1F8A-FE42-902A-01C9ECB327FC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Graphic 30">
              <a:extLst>
                <a:ext uri="{FF2B5EF4-FFF2-40B4-BE49-F238E27FC236}">
                  <a16:creationId xmlns:a16="http://schemas.microsoft.com/office/drawing/2014/main" id="{E111379A-5A5A-1848-A9DD-FF0C1C7F6926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Graphic 30">
              <a:extLst>
                <a:ext uri="{FF2B5EF4-FFF2-40B4-BE49-F238E27FC236}">
                  <a16:creationId xmlns:a16="http://schemas.microsoft.com/office/drawing/2014/main" id="{2104972B-8C8B-6641-8E61-BF7A46988D01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30">
              <a:extLst>
                <a:ext uri="{FF2B5EF4-FFF2-40B4-BE49-F238E27FC236}">
                  <a16:creationId xmlns:a16="http://schemas.microsoft.com/office/drawing/2014/main" id="{9743079F-3977-8346-BB4E-30BE44178369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Graphic 30">
              <a:extLst>
                <a:ext uri="{FF2B5EF4-FFF2-40B4-BE49-F238E27FC236}">
                  <a16:creationId xmlns:a16="http://schemas.microsoft.com/office/drawing/2014/main" id="{FCA488AD-D252-AB42-81E9-4FD45E8B53E3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Graphic 30">
              <a:extLst>
                <a:ext uri="{FF2B5EF4-FFF2-40B4-BE49-F238E27FC236}">
                  <a16:creationId xmlns:a16="http://schemas.microsoft.com/office/drawing/2014/main" id="{2247929E-052E-604E-B80E-5506FA914BBF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Graphic 30">
              <a:extLst>
                <a:ext uri="{FF2B5EF4-FFF2-40B4-BE49-F238E27FC236}">
                  <a16:creationId xmlns:a16="http://schemas.microsoft.com/office/drawing/2014/main" id="{AB6EB3C0-8E27-AA4A-B36E-0FE12FE5492D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Graphic 30">
              <a:extLst>
                <a:ext uri="{FF2B5EF4-FFF2-40B4-BE49-F238E27FC236}">
                  <a16:creationId xmlns:a16="http://schemas.microsoft.com/office/drawing/2014/main" id="{B702295F-506E-A147-B8A8-D8D001BB6831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Graphic 30">
              <a:extLst>
                <a:ext uri="{FF2B5EF4-FFF2-40B4-BE49-F238E27FC236}">
                  <a16:creationId xmlns:a16="http://schemas.microsoft.com/office/drawing/2014/main" id="{58237CE1-B5A7-E146-971E-9F569E9D258D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Graphic 30">
              <a:extLst>
                <a:ext uri="{FF2B5EF4-FFF2-40B4-BE49-F238E27FC236}">
                  <a16:creationId xmlns:a16="http://schemas.microsoft.com/office/drawing/2014/main" id="{C73F54F2-F8D0-7246-B2FA-03D3139C0775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Graphic 30">
              <a:extLst>
                <a:ext uri="{FF2B5EF4-FFF2-40B4-BE49-F238E27FC236}">
                  <a16:creationId xmlns:a16="http://schemas.microsoft.com/office/drawing/2014/main" id="{32D8EA31-D60E-CF48-A7B0-A9EE761207E0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Graphic 30">
              <a:extLst>
                <a:ext uri="{FF2B5EF4-FFF2-40B4-BE49-F238E27FC236}">
                  <a16:creationId xmlns:a16="http://schemas.microsoft.com/office/drawing/2014/main" id="{E407E3DF-64C6-5D48-A1B7-7D4EB3184253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78894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X Bi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2726C3-1981-474D-8039-DF8827A69EC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28954"/>
            <a:ext cx="10944225" cy="909199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Slide Title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84920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107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67107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37BE9D8-404B-844B-84AC-83FEE589D7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12545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8ABAC5-E0A6-3841-ABE6-EFF03099DE2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94732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8D11134-3B20-C34F-BEA9-33DE61A561B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94732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775F3E08-97D8-7D44-B931-C42B4CAC884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40170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2CEBB9F-09C5-D441-B29D-65F0B39AA7E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2357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53F05A-1A1D-0E4D-97E7-E5A7190F19F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2357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F4E73095-8B14-8C4A-AEB5-58AAE2F261E4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677954" y="1329649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C1C1A4-1DDB-BE49-B470-DD6ED0DFCE1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499822" y="3071445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E5FADE5-4F46-5641-840F-EFFAB48738E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499822" y="3387970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B3516DC8-B22E-0D4F-BCB0-A88452366F4A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184920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E69173CE-0160-704B-9876-B9C424F8FC64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67107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C82DAA2-81FB-0B4E-A210-3FF7E6AFC29B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167107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E9F11D2D-DCF1-5B4A-BA0A-B1219446617E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12545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D94325D8-4C9C-B64C-BD27-888B34517F47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394732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1B5E341A-371A-904A-9C39-748334E158B3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394732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EE8265B3-F961-934D-B300-7E849FF6D367}"/>
              </a:ext>
            </a:extLst>
          </p:cNvPr>
          <p:cNvSpPr>
            <a:spLocks noGrp="1" noChangeAspect="1"/>
          </p:cNvSpPr>
          <p:nvPr>
            <p:ph type="pic" sz="quarter" idx="30" hasCustomPrompt="1"/>
          </p:nvPr>
        </p:nvSpPr>
        <p:spPr>
          <a:xfrm>
            <a:off x="640170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66818AE-21D3-F144-90B0-CC3552D2DFB0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22357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242A122C-2FAB-7B46-9106-452BBDEA6638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22357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35" name="Picture Placeholder 10">
            <a:extLst>
              <a:ext uri="{FF2B5EF4-FFF2-40B4-BE49-F238E27FC236}">
                <a16:creationId xmlns:a16="http://schemas.microsoft.com/office/drawing/2014/main" id="{C9EC57C6-8E9E-5949-8F46-F6E559724228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677954" y="3933056"/>
            <a:ext cx="1659736" cy="1659736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0E6C0555-6C50-1240-BBC8-17650498A7F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8499822" y="5674852"/>
            <a:ext cx="2016000" cy="287704"/>
          </a:xfrm>
        </p:spPr>
        <p:txBody>
          <a:bodyPr bIns="0" anchor="t"/>
          <a:lstStyle>
            <a:lvl1pPr marL="0" indent="0" algn="ctr">
              <a:buNone/>
              <a:defRPr sz="15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9C6F0D3A-21B0-DB4E-A48B-CE3E3AAE3505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499822" y="5991377"/>
            <a:ext cx="2016000" cy="486508"/>
          </a:xfrm>
        </p:spPr>
        <p:txBody>
          <a:bodyPr tIns="0" anchor="t"/>
          <a:lstStyle>
            <a:lvl1pPr marL="0" indent="0" algn="ctr">
              <a:buNone/>
              <a:defRPr sz="12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465882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614EBD4-C01F-CC4F-8882-6894FF14CDF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6313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382088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/>
          <p:nvPr userDrawn="1"/>
        </p:nvCxnSpPr>
        <p:spPr>
          <a:xfrm>
            <a:off x="5544532" y="1597962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429DF4E0-737C-ED40-8D96-EADC8982F6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27171" y="3537662"/>
            <a:ext cx="2720742" cy="2994025"/>
          </a:xfrm>
          <a:blipFill>
            <a:blip r:embed="rId2"/>
            <a:srcRect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96F0073A-9901-494E-B47F-1DE89819116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270669" y="3537662"/>
            <a:ext cx="2720742" cy="2994025"/>
          </a:xfrm>
          <a:blipFill>
            <a:blip r:embed="rId3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0DACE81D-D220-0849-A188-78E4CCD172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14167" y="3537662"/>
            <a:ext cx="2720742" cy="2994025"/>
          </a:xfrm>
          <a:blipFill>
            <a:blip r:embed="rId4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039DCB43-386C-584A-9B4D-AB25695FF27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1966" y="3537662"/>
            <a:ext cx="2720742" cy="2994025"/>
          </a:xfrm>
          <a:blipFill>
            <a:blip r:embed="rId5"/>
            <a:stretch>
              <a:fillRect t="-18" b="-18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9393C24-0E0F-4749-AE7D-F285FAFF480A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274970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A0318DE-9324-C94E-B138-C386254C6750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6218468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D25B933-DDF7-454E-AEA7-DA3A2E4D72C3}"/>
              </a:ext>
            </a:extLst>
          </p:cNvPr>
          <p:cNvSpPr>
            <a:spLocks noGrp="1"/>
          </p:cNvSpPr>
          <p:nvPr>
            <p:ph type="body" idx="23"/>
          </p:nvPr>
        </p:nvSpPr>
        <p:spPr>
          <a:xfrm>
            <a:off x="9166267" y="2086689"/>
            <a:ext cx="2716441" cy="142185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18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4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2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206033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Large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1B8DC08-7132-C44E-8947-F59BA8656155}"/>
              </a:ext>
            </a:extLst>
          </p:cNvPr>
          <p:cNvSpPr/>
          <p:nvPr userDrawn="1"/>
        </p:nvSpPr>
        <p:spPr>
          <a:xfrm>
            <a:off x="0" y="0"/>
            <a:ext cx="593050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0" y="0"/>
            <a:ext cx="5867886" cy="685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82400"/>
            <a:ext cx="43585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32800" y="0"/>
            <a:ext cx="6259200" cy="6857999"/>
          </a:xfrm>
          <a:blipFill>
            <a:blip r:embed="rId2"/>
            <a:srcRect/>
            <a:stretch>
              <a:fillRect l="-35" r="-35"/>
            </a:stretch>
          </a:blipFill>
        </p:spPr>
        <p:txBody>
          <a:bodyPr tIns="1440000" bIns="2736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0FA2CB-F9D7-984A-B520-3AA370B13C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1588" y="2757598"/>
            <a:ext cx="4358511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725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Large Image Lef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6312313" y="0"/>
            <a:ext cx="5879687" cy="68580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0" y="482399"/>
            <a:ext cx="4519613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259200" cy="6857999"/>
          </a:xfrm>
          <a:blipFill>
            <a:blip r:embed="rId2"/>
            <a:srcRect/>
            <a:stretch>
              <a:fillRect l="-35" r="-35"/>
            </a:stretch>
          </a:blipFill>
        </p:spPr>
        <p:txBody>
          <a:bodyPr tIns="1440000" bIns="2736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3D05306-9C14-E34C-8408-D82F6018E4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48501" y="2757598"/>
            <a:ext cx="4519612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0876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3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482400"/>
            <a:ext cx="43585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99A036F-D0BB-3241-9BD1-61443DE580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774400" y="201601"/>
            <a:ext cx="2998800" cy="3290400"/>
          </a:xfrm>
          <a:blipFill>
            <a:blip r:embed="rId2"/>
            <a:srcRect/>
            <a:stretch>
              <a:fillRect t="-61" b="-61"/>
            </a:stretch>
          </a:blipFill>
        </p:spPr>
        <p:txBody>
          <a:bodyPr lIns="540000" tIns="360000" rIns="540000" bIns="972000"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266B55B-FA01-3B48-8B0C-31FFC30245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74800" y="201601"/>
            <a:ext cx="2998800" cy="3290400"/>
          </a:xfrm>
          <a:blipFill>
            <a:blip r:embed="rId3"/>
            <a:srcRect/>
            <a:stretch>
              <a:fillRect t="-61" b="-61"/>
            </a:stretch>
          </a:blipFill>
        </p:spPr>
        <p:txBody>
          <a:bodyPr lIns="540000" tIns="360000" rIns="540000" bIns="972000" anchor="t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8880D68-E020-EC49-9262-785FDCAD5D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774400" y="3693601"/>
            <a:ext cx="6199200" cy="2962797"/>
          </a:xfrm>
          <a:blipFill>
            <a:blip r:embed="rId4"/>
            <a:srcRect/>
            <a:stretch>
              <a:fillRect l="-7" r="-7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3A6ED4F-8D35-0442-AB6F-FAE9EA8C5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1588" y="2757598"/>
            <a:ext cx="4358511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2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3 Images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99A036F-D0BB-3241-9BD1-61443DE580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8400" y="201601"/>
            <a:ext cx="2998800" cy="3290400"/>
          </a:xfrm>
          <a:blipFill>
            <a:blip r:embed="rId2"/>
            <a:srcRect/>
            <a:stretch>
              <a:fillRect t="-61" b="-61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0" name="Picture Placeholder 11">
            <a:extLst>
              <a:ext uri="{FF2B5EF4-FFF2-40B4-BE49-F238E27FC236}">
                <a16:creationId xmlns:a16="http://schemas.microsoft.com/office/drawing/2014/main" id="{6266B55B-FA01-3B48-8B0C-31FFC30245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18800" y="201601"/>
            <a:ext cx="2998800" cy="3290400"/>
          </a:xfrm>
          <a:blipFill>
            <a:blip r:embed="rId3"/>
            <a:srcRect/>
            <a:stretch>
              <a:fillRect t="-61" b="-61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78880D68-E020-EC49-9262-785FDCAD5DE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18400" y="3693601"/>
            <a:ext cx="6199200" cy="2962797"/>
          </a:xfrm>
          <a:blipFill>
            <a:blip r:embed="rId4"/>
            <a:srcRect/>
            <a:stretch>
              <a:fillRect l="-7" r="-7"/>
            </a:stretch>
          </a:blipFill>
        </p:spPr>
        <p:txBody>
          <a:bodyPr lIns="540000" tIns="0" rIns="540000" bIns="972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1" y="482400"/>
            <a:ext cx="4519612" cy="2052000"/>
          </a:xfrm>
        </p:spPr>
        <p:txBody>
          <a:bodyPr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D7B95DF-4883-8B40-ABE6-BD995E878E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48501" y="2757598"/>
            <a:ext cx="4519612" cy="3551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13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 and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5B4BB8EA-B8AB-714C-9B3F-4EE876B969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079576 w 12192000"/>
              <a:gd name="connsiteY0" fmla="*/ 471547 h 6858000"/>
              <a:gd name="connsiteX1" fmla="*/ 2098605 w 12192000"/>
              <a:gd name="connsiteY1" fmla="*/ 472364 h 6858000"/>
              <a:gd name="connsiteX2" fmla="*/ 2098605 w 12192000"/>
              <a:gd name="connsiteY2" fmla="*/ 488878 h 6858000"/>
              <a:gd name="connsiteX3" fmla="*/ 2081216 w 12192000"/>
              <a:gd name="connsiteY3" fmla="*/ 494110 h 6858000"/>
              <a:gd name="connsiteX4" fmla="*/ 2064812 w 12192000"/>
              <a:gd name="connsiteY4" fmla="*/ 482828 h 6858000"/>
              <a:gd name="connsiteX5" fmla="*/ 2079576 w 12192000"/>
              <a:gd name="connsiteY5" fmla="*/ 471547 h 6858000"/>
              <a:gd name="connsiteX6" fmla="*/ 2351890 w 12192000"/>
              <a:gd name="connsiteY6" fmla="*/ 435412 h 6858000"/>
              <a:gd name="connsiteX7" fmla="*/ 2369279 w 12192000"/>
              <a:gd name="connsiteY7" fmla="*/ 463862 h 6858000"/>
              <a:gd name="connsiteX8" fmla="*/ 2351890 w 12192000"/>
              <a:gd name="connsiteY8" fmla="*/ 492312 h 6858000"/>
              <a:gd name="connsiteX9" fmla="*/ 2334501 w 12192000"/>
              <a:gd name="connsiteY9" fmla="*/ 463862 h 6858000"/>
              <a:gd name="connsiteX10" fmla="*/ 2351890 w 12192000"/>
              <a:gd name="connsiteY10" fmla="*/ 435412 h 6858000"/>
              <a:gd name="connsiteX11" fmla="*/ 1389930 w 12192000"/>
              <a:gd name="connsiteY11" fmla="*/ 435412 h 6858000"/>
              <a:gd name="connsiteX12" fmla="*/ 1407319 w 12192000"/>
              <a:gd name="connsiteY12" fmla="*/ 463862 h 6858000"/>
              <a:gd name="connsiteX13" fmla="*/ 1389930 w 12192000"/>
              <a:gd name="connsiteY13" fmla="*/ 492312 h 6858000"/>
              <a:gd name="connsiteX14" fmla="*/ 1372541 w 12192000"/>
              <a:gd name="connsiteY14" fmla="*/ 463862 h 6858000"/>
              <a:gd name="connsiteX15" fmla="*/ 1389930 w 12192000"/>
              <a:gd name="connsiteY15" fmla="*/ 435412 h 6858000"/>
              <a:gd name="connsiteX16" fmla="*/ 1882557 w 12192000"/>
              <a:gd name="connsiteY16" fmla="*/ 421514 h 6858000"/>
              <a:gd name="connsiteX17" fmla="*/ 1882557 w 12192000"/>
              <a:gd name="connsiteY17" fmla="*/ 449964 h 6858000"/>
              <a:gd name="connsiteX18" fmla="*/ 1853193 w 12192000"/>
              <a:gd name="connsiteY18" fmla="*/ 449964 h 6858000"/>
              <a:gd name="connsiteX19" fmla="*/ 1853193 w 12192000"/>
              <a:gd name="connsiteY19" fmla="*/ 470729 h 6858000"/>
              <a:gd name="connsiteX20" fmla="*/ 1882557 w 12192000"/>
              <a:gd name="connsiteY20" fmla="*/ 470729 h 6858000"/>
              <a:gd name="connsiteX21" fmla="*/ 1882557 w 12192000"/>
              <a:gd name="connsiteY21" fmla="*/ 498361 h 6858000"/>
              <a:gd name="connsiteX22" fmla="*/ 1906015 w 12192000"/>
              <a:gd name="connsiteY22" fmla="*/ 498361 h 6858000"/>
              <a:gd name="connsiteX23" fmla="*/ 1906015 w 12192000"/>
              <a:gd name="connsiteY23" fmla="*/ 470729 h 6858000"/>
              <a:gd name="connsiteX24" fmla="*/ 1935543 w 12192000"/>
              <a:gd name="connsiteY24" fmla="*/ 470729 h 6858000"/>
              <a:gd name="connsiteX25" fmla="*/ 1935543 w 12192000"/>
              <a:gd name="connsiteY25" fmla="*/ 449964 h 6858000"/>
              <a:gd name="connsiteX26" fmla="*/ 1906015 w 12192000"/>
              <a:gd name="connsiteY26" fmla="*/ 449964 h 6858000"/>
              <a:gd name="connsiteX27" fmla="*/ 1906015 w 12192000"/>
              <a:gd name="connsiteY27" fmla="*/ 421514 h 6858000"/>
              <a:gd name="connsiteX28" fmla="*/ 2141092 w 12192000"/>
              <a:gd name="connsiteY28" fmla="*/ 416282 h 6858000"/>
              <a:gd name="connsiteX29" fmla="*/ 2177510 w 12192000"/>
              <a:gd name="connsiteY29" fmla="*/ 519944 h 6858000"/>
              <a:gd name="connsiteX30" fmla="*/ 2172261 w 12192000"/>
              <a:gd name="connsiteY30" fmla="*/ 533841 h 6858000"/>
              <a:gd name="connsiteX31" fmla="*/ 2157497 w 12192000"/>
              <a:gd name="connsiteY31" fmla="*/ 544142 h 6858000"/>
              <a:gd name="connsiteX32" fmla="*/ 2150607 w 12192000"/>
              <a:gd name="connsiteY32" fmla="*/ 544142 h 6858000"/>
              <a:gd name="connsiteX33" fmla="*/ 2150607 w 12192000"/>
              <a:gd name="connsiteY33" fmla="*/ 569158 h 6858000"/>
              <a:gd name="connsiteX34" fmla="*/ 2161926 w 12192000"/>
              <a:gd name="connsiteY34" fmla="*/ 569158 h 6858000"/>
              <a:gd name="connsiteX35" fmla="*/ 2187025 w 12192000"/>
              <a:gd name="connsiteY35" fmla="*/ 560492 h 6858000"/>
              <a:gd name="connsiteX36" fmla="*/ 2195719 w 12192000"/>
              <a:gd name="connsiteY36" fmla="*/ 545777 h 6858000"/>
              <a:gd name="connsiteX37" fmla="*/ 2242472 w 12192000"/>
              <a:gd name="connsiteY37" fmla="*/ 416282 h 6858000"/>
              <a:gd name="connsiteX38" fmla="*/ 2211304 w 12192000"/>
              <a:gd name="connsiteY38" fmla="*/ 416282 h 6858000"/>
              <a:gd name="connsiteX39" fmla="*/ 2192274 w 12192000"/>
              <a:gd name="connsiteY39" fmla="*/ 485444 h 6858000"/>
              <a:gd name="connsiteX40" fmla="*/ 2172261 w 12192000"/>
              <a:gd name="connsiteY40" fmla="*/ 416282 h 6858000"/>
              <a:gd name="connsiteX41" fmla="*/ 1677009 w 12192000"/>
              <a:gd name="connsiteY41" fmla="*/ 416282 h 6858000"/>
              <a:gd name="connsiteX42" fmla="*/ 1677009 w 12192000"/>
              <a:gd name="connsiteY42" fmla="*/ 513076 h 6858000"/>
              <a:gd name="connsiteX43" fmla="*/ 1706537 w 12192000"/>
              <a:gd name="connsiteY43" fmla="*/ 513076 h 6858000"/>
              <a:gd name="connsiteX44" fmla="*/ 1706537 w 12192000"/>
              <a:gd name="connsiteY44" fmla="*/ 416282 h 6858000"/>
              <a:gd name="connsiteX45" fmla="*/ 2352710 w 12192000"/>
              <a:gd name="connsiteY45" fmla="*/ 414484 h 6858000"/>
              <a:gd name="connsiteX46" fmla="*/ 2304153 w 12192000"/>
              <a:gd name="connsiteY46" fmla="*/ 464680 h 6858000"/>
              <a:gd name="connsiteX47" fmla="*/ 2351890 w 12192000"/>
              <a:gd name="connsiteY47" fmla="*/ 514875 h 6858000"/>
              <a:gd name="connsiteX48" fmla="*/ 2400447 w 12192000"/>
              <a:gd name="connsiteY48" fmla="*/ 463862 h 6858000"/>
              <a:gd name="connsiteX49" fmla="*/ 2352710 w 12192000"/>
              <a:gd name="connsiteY49" fmla="*/ 414484 h 6858000"/>
              <a:gd name="connsiteX50" fmla="*/ 2084661 w 12192000"/>
              <a:gd name="connsiteY50" fmla="*/ 414484 h 6858000"/>
              <a:gd name="connsiteX51" fmla="*/ 2043978 w 12192000"/>
              <a:gd name="connsiteY51" fmla="*/ 417917 h 6858000"/>
              <a:gd name="connsiteX52" fmla="*/ 2045782 w 12192000"/>
              <a:gd name="connsiteY52" fmla="*/ 437865 h 6858000"/>
              <a:gd name="connsiteX53" fmla="*/ 2079576 w 12192000"/>
              <a:gd name="connsiteY53" fmla="*/ 436066 h 6858000"/>
              <a:gd name="connsiteX54" fmla="*/ 2099589 w 12192000"/>
              <a:gd name="connsiteY54" fmla="*/ 453398 h 6858000"/>
              <a:gd name="connsiteX55" fmla="*/ 2099589 w 12192000"/>
              <a:gd name="connsiteY55" fmla="*/ 455196 h 6858000"/>
              <a:gd name="connsiteX56" fmla="*/ 2079576 w 12192000"/>
              <a:gd name="connsiteY56" fmla="*/ 454379 h 6858000"/>
              <a:gd name="connsiteX57" fmla="*/ 2037088 w 12192000"/>
              <a:gd name="connsiteY57" fmla="*/ 483809 h 6858000"/>
              <a:gd name="connsiteX58" fmla="*/ 2070881 w 12192000"/>
              <a:gd name="connsiteY58" fmla="*/ 514875 h 6858000"/>
              <a:gd name="connsiteX59" fmla="*/ 2103034 w 12192000"/>
              <a:gd name="connsiteY59" fmla="*/ 502776 h 6858000"/>
              <a:gd name="connsiteX60" fmla="*/ 2109104 w 12192000"/>
              <a:gd name="connsiteY60" fmla="*/ 512259 h 6858000"/>
              <a:gd name="connsiteX61" fmla="*/ 2129117 w 12192000"/>
              <a:gd name="connsiteY61" fmla="*/ 512259 h 6858000"/>
              <a:gd name="connsiteX62" fmla="*/ 2129117 w 12192000"/>
              <a:gd name="connsiteY62" fmla="*/ 452580 h 6858000"/>
              <a:gd name="connsiteX63" fmla="*/ 2084661 w 12192000"/>
              <a:gd name="connsiteY63" fmla="*/ 414484 h 6858000"/>
              <a:gd name="connsiteX64" fmla="*/ 1390750 w 12192000"/>
              <a:gd name="connsiteY64" fmla="*/ 414484 h 6858000"/>
              <a:gd name="connsiteX65" fmla="*/ 1342193 w 12192000"/>
              <a:gd name="connsiteY65" fmla="*/ 464680 h 6858000"/>
              <a:gd name="connsiteX66" fmla="*/ 1389930 w 12192000"/>
              <a:gd name="connsiteY66" fmla="*/ 514875 h 6858000"/>
              <a:gd name="connsiteX67" fmla="*/ 1438487 w 12192000"/>
              <a:gd name="connsiteY67" fmla="*/ 463862 h 6858000"/>
              <a:gd name="connsiteX68" fmla="*/ 1390750 w 12192000"/>
              <a:gd name="connsiteY68" fmla="*/ 414484 h 6858000"/>
              <a:gd name="connsiteX69" fmla="*/ 1791513 w 12192000"/>
              <a:gd name="connsiteY69" fmla="*/ 414483 h 6858000"/>
              <a:gd name="connsiteX70" fmla="*/ 1755915 w 12192000"/>
              <a:gd name="connsiteY70" fmla="*/ 425765 h 6858000"/>
              <a:gd name="connsiteX71" fmla="*/ 1750666 w 12192000"/>
              <a:gd name="connsiteY71" fmla="*/ 416282 h 6858000"/>
              <a:gd name="connsiteX72" fmla="*/ 1730652 w 12192000"/>
              <a:gd name="connsiteY72" fmla="*/ 416282 h 6858000"/>
              <a:gd name="connsiteX73" fmla="*/ 1730652 w 12192000"/>
              <a:gd name="connsiteY73" fmla="*/ 512258 h 6858000"/>
              <a:gd name="connsiteX74" fmla="*/ 1760180 w 12192000"/>
              <a:gd name="connsiteY74" fmla="*/ 512258 h 6858000"/>
              <a:gd name="connsiteX75" fmla="*/ 1760180 w 12192000"/>
              <a:gd name="connsiteY75" fmla="*/ 438682 h 6858000"/>
              <a:gd name="connsiteX76" fmla="*/ 1776585 w 12192000"/>
              <a:gd name="connsiteY76" fmla="*/ 436883 h 6858000"/>
              <a:gd name="connsiteX77" fmla="*/ 1791349 w 12192000"/>
              <a:gd name="connsiteY77" fmla="*/ 456831 h 6858000"/>
              <a:gd name="connsiteX78" fmla="*/ 1791349 w 12192000"/>
              <a:gd name="connsiteY78" fmla="*/ 512095 h 6858000"/>
              <a:gd name="connsiteX79" fmla="*/ 1820877 w 12192000"/>
              <a:gd name="connsiteY79" fmla="*/ 512095 h 6858000"/>
              <a:gd name="connsiteX80" fmla="*/ 1820877 w 12192000"/>
              <a:gd name="connsiteY80" fmla="*/ 445712 h 6858000"/>
              <a:gd name="connsiteX81" fmla="*/ 1791513 w 12192000"/>
              <a:gd name="connsiteY81" fmla="*/ 414483 h 6858000"/>
              <a:gd name="connsiteX82" fmla="*/ 1514933 w 12192000"/>
              <a:gd name="connsiteY82" fmla="*/ 414483 h 6858000"/>
              <a:gd name="connsiteX83" fmla="*/ 1479335 w 12192000"/>
              <a:gd name="connsiteY83" fmla="*/ 425765 h 6858000"/>
              <a:gd name="connsiteX84" fmla="*/ 1474086 w 12192000"/>
              <a:gd name="connsiteY84" fmla="*/ 416282 h 6858000"/>
              <a:gd name="connsiteX85" fmla="*/ 1454072 w 12192000"/>
              <a:gd name="connsiteY85" fmla="*/ 416282 h 6858000"/>
              <a:gd name="connsiteX86" fmla="*/ 1454072 w 12192000"/>
              <a:gd name="connsiteY86" fmla="*/ 512258 h 6858000"/>
              <a:gd name="connsiteX87" fmla="*/ 1483600 w 12192000"/>
              <a:gd name="connsiteY87" fmla="*/ 512258 h 6858000"/>
              <a:gd name="connsiteX88" fmla="*/ 1483600 w 12192000"/>
              <a:gd name="connsiteY88" fmla="*/ 438682 h 6858000"/>
              <a:gd name="connsiteX89" fmla="*/ 1500005 w 12192000"/>
              <a:gd name="connsiteY89" fmla="*/ 436883 h 6858000"/>
              <a:gd name="connsiteX90" fmla="*/ 1514769 w 12192000"/>
              <a:gd name="connsiteY90" fmla="*/ 456831 h 6858000"/>
              <a:gd name="connsiteX91" fmla="*/ 1514769 w 12192000"/>
              <a:gd name="connsiteY91" fmla="*/ 512095 h 6858000"/>
              <a:gd name="connsiteX92" fmla="*/ 1544297 w 12192000"/>
              <a:gd name="connsiteY92" fmla="*/ 512095 h 6858000"/>
              <a:gd name="connsiteX93" fmla="*/ 1544297 w 12192000"/>
              <a:gd name="connsiteY93" fmla="*/ 445712 h 6858000"/>
              <a:gd name="connsiteX94" fmla="*/ 1514933 w 12192000"/>
              <a:gd name="connsiteY94" fmla="*/ 414483 h 6858000"/>
              <a:gd name="connsiteX95" fmla="*/ 2474103 w 12192000"/>
              <a:gd name="connsiteY95" fmla="*/ 413666 h 6858000"/>
              <a:gd name="connsiteX96" fmla="*/ 2446380 w 12192000"/>
              <a:gd name="connsiteY96" fmla="*/ 428381 h 6858000"/>
              <a:gd name="connsiteX97" fmla="*/ 2439490 w 12192000"/>
              <a:gd name="connsiteY97" fmla="*/ 416282 h 6858000"/>
              <a:gd name="connsiteX98" fmla="*/ 2419476 w 12192000"/>
              <a:gd name="connsiteY98" fmla="*/ 416282 h 6858000"/>
              <a:gd name="connsiteX99" fmla="*/ 2419476 w 12192000"/>
              <a:gd name="connsiteY99" fmla="*/ 512258 h 6858000"/>
              <a:gd name="connsiteX100" fmla="*/ 2449004 w 12192000"/>
              <a:gd name="connsiteY100" fmla="*/ 512258 h 6858000"/>
              <a:gd name="connsiteX101" fmla="*/ 2449004 w 12192000"/>
              <a:gd name="connsiteY101" fmla="*/ 443096 h 6858000"/>
              <a:gd name="connsiteX102" fmla="*/ 2474103 w 12192000"/>
              <a:gd name="connsiteY102" fmla="*/ 439663 h 6858000"/>
              <a:gd name="connsiteX103" fmla="*/ 2483618 w 12192000"/>
              <a:gd name="connsiteY103" fmla="*/ 440480 h 6858000"/>
              <a:gd name="connsiteX104" fmla="*/ 2484438 w 12192000"/>
              <a:gd name="connsiteY104" fmla="*/ 415465 h 6858000"/>
              <a:gd name="connsiteX105" fmla="*/ 2474103 w 12192000"/>
              <a:gd name="connsiteY105" fmla="*/ 413666 h 6858000"/>
              <a:gd name="connsiteX106" fmla="*/ 1930294 w 12192000"/>
              <a:gd name="connsiteY106" fmla="*/ 381783 h 6858000"/>
              <a:gd name="connsiteX107" fmla="*/ 1930294 w 12192000"/>
              <a:gd name="connsiteY107" fmla="*/ 405001 h 6858000"/>
              <a:gd name="connsiteX108" fmla="*/ 1970157 w 12192000"/>
              <a:gd name="connsiteY108" fmla="*/ 405001 h 6858000"/>
              <a:gd name="connsiteX109" fmla="*/ 1970157 w 12192000"/>
              <a:gd name="connsiteY109" fmla="*/ 512259 h 6858000"/>
              <a:gd name="connsiteX110" fmla="*/ 2000505 w 12192000"/>
              <a:gd name="connsiteY110" fmla="*/ 512259 h 6858000"/>
              <a:gd name="connsiteX111" fmla="*/ 2000505 w 12192000"/>
              <a:gd name="connsiteY111" fmla="*/ 405001 h 6858000"/>
              <a:gd name="connsiteX112" fmla="*/ 2040532 w 12192000"/>
              <a:gd name="connsiteY112" fmla="*/ 405001 h 6858000"/>
              <a:gd name="connsiteX113" fmla="*/ 2040532 w 12192000"/>
              <a:gd name="connsiteY113" fmla="*/ 381783 h 6858000"/>
              <a:gd name="connsiteX114" fmla="*/ 1245899 w 12192000"/>
              <a:gd name="connsiteY114" fmla="*/ 381783 h 6858000"/>
              <a:gd name="connsiteX115" fmla="*/ 1245899 w 12192000"/>
              <a:gd name="connsiteY115" fmla="*/ 405001 h 6858000"/>
              <a:gd name="connsiteX116" fmla="*/ 1285926 w 12192000"/>
              <a:gd name="connsiteY116" fmla="*/ 405001 h 6858000"/>
              <a:gd name="connsiteX117" fmla="*/ 1285926 w 12192000"/>
              <a:gd name="connsiteY117" fmla="*/ 512259 h 6858000"/>
              <a:gd name="connsiteX118" fmla="*/ 1315290 w 12192000"/>
              <a:gd name="connsiteY118" fmla="*/ 512259 h 6858000"/>
              <a:gd name="connsiteX119" fmla="*/ 1315290 w 12192000"/>
              <a:gd name="connsiteY119" fmla="*/ 405001 h 6858000"/>
              <a:gd name="connsiteX120" fmla="*/ 1355317 w 12192000"/>
              <a:gd name="connsiteY120" fmla="*/ 405001 h 6858000"/>
              <a:gd name="connsiteX121" fmla="*/ 1355317 w 12192000"/>
              <a:gd name="connsiteY121" fmla="*/ 381783 h 6858000"/>
              <a:gd name="connsiteX122" fmla="*/ 2255595 w 12192000"/>
              <a:gd name="connsiteY122" fmla="*/ 379985 h 6858000"/>
              <a:gd name="connsiteX123" fmla="*/ 2255595 w 12192000"/>
              <a:gd name="connsiteY123" fmla="*/ 512259 h 6858000"/>
              <a:gd name="connsiteX124" fmla="*/ 2285123 w 12192000"/>
              <a:gd name="connsiteY124" fmla="*/ 512259 h 6858000"/>
              <a:gd name="connsiteX125" fmla="*/ 2285123 w 12192000"/>
              <a:gd name="connsiteY125" fmla="*/ 379985 h 6858000"/>
              <a:gd name="connsiteX126" fmla="*/ 1566935 w 12192000"/>
              <a:gd name="connsiteY126" fmla="*/ 379985 h 6858000"/>
              <a:gd name="connsiteX127" fmla="*/ 1566935 w 12192000"/>
              <a:gd name="connsiteY127" fmla="*/ 512259 h 6858000"/>
              <a:gd name="connsiteX128" fmla="*/ 1596463 w 12192000"/>
              <a:gd name="connsiteY128" fmla="*/ 512259 h 6858000"/>
              <a:gd name="connsiteX129" fmla="*/ 1596463 w 12192000"/>
              <a:gd name="connsiteY129" fmla="*/ 473345 h 6858000"/>
              <a:gd name="connsiteX130" fmla="*/ 1604993 w 12192000"/>
              <a:gd name="connsiteY130" fmla="*/ 473345 h 6858000"/>
              <a:gd name="connsiteX131" fmla="*/ 1629272 w 12192000"/>
              <a:gd name="connsiteY131" fmla="*/ 512259 h 6858000"/>
              <a:gd name="connsiteX132" fmla="*/ 1664049 w 12192000"/>
              <a:gd name="connsiteY132" fmla="*/ 512259 h 6858000"/>
              <a:gd name="connsiteX133" fmla="*/ 1629272 w 12192000"/>
              <a:gd name="connsiteY133" fmla="*/ 463045 h 6858000"/>
              <a:gd name="connsiteX134" fmla="*/ 1663229 w 12192000"/>
              <a:gd name="connsiteY134" fmla="*/ 416283 h 6858000"/>
              <a:gd name="connsiteX135" fmla="*/ 1628452 w 12192000"/>
              <a:gd name="connsiteY135" fmla="*/ 416283 h 6858000"/>
              <a:gd name="connsiteX136" fmla="*/ 1604993 w 12192000"/>
              <a:gd name="connsiteY136" fmla="*/ 451763 h 6858000"/>
              <a:gd name="connsiteX137" fmla="*/ 1596463 w 12192000"/>
              <a:gd name="connsiteY137" fmla="*/ 451763 h 6858000"/>
              <a:gd name="connsiteX138" fmla="*/ 1596463 w 12192000"/>
              <a:gd name="connsiteY138" fmla="*/ 379985 h 6858000"/>
              <a:gd name="connsiteX139" fmla="*/ 1690953 w 12192000"/>
              <a:gd name="connsiteY139" fmla="*/ 376551 h 6858000"/>
              <a:gd name="connsiteX140" fmla="*/ 1673564 w 12192000"/>
              <a:gd name="connsiteY140" fmla="*/ 390449 h 6858000"/>
              <a:gd name="connsiteX141" fmla="*/ 1690953 w 12192000"/>
              <a:gd name="connsiteY141" fmla="*/ 404346 h 6858000"/>
              <a:gd name="connsiteX142" fmla="*/ 1708342 w 12192000"/>
              <a:gd name="connsiteY142" fmla="*/ 390449 h 6858000"/>
              <a:gd name="connsiteX143" fmla="*/ 1690953 w 12192000"/>
              <a:gd name="connsiteY143" fmla="*/ 376551 h 6858000"/>
              <a:gd name="connsiteX144" fmla="*/ 630238 w 12192000"/>
              <a:gd name="connsiteY144" fmla="*/ 310005 h 6858000"/>
              <a:gd name="connsiteX145" fmla="*/ 630238 w 12192000"/>
              <a:gd name="connsiteY145" fmla="*/ 405982 h 6858000"/>
              <a:gd name="connsiteX146" fmla="*/ 717838 w 12192000"/>
              <a:gd name="connsiteY146" fmla="*/ 405982 h 6858000"/>
              <a:gd name="connsiteX147" fmla="*/ 717838 w 12192000"/>
              <a:gd name="connsiteY147" fmla="*/ 556405 h 6858000"/>
              <a:gd name="connsiteX148" fmla="*/ 814953 w 12192000"/>
              <a:gd name="connsiteY148" fmla="*/ 556405 h 6858000"/>
              <a:gd name="connsiteX149" fmla="*/ 814953 w 12192000"/>
              <a:gd name="connsiteY149" fmla="*/ 453398 h 6858000"/>
              <a:gd name="connsiteX150" fmla="*/ 875649 w 12192000"/>
              <a:gd name="connsiteY150" fmla="*/ 453398 h 6858000"/>
              <a:gd name="connsiteX151" fmla="*/ 875649 w 12192000"/>
              <a:gd name="connsiteY151" fmla="*/ 531226 h 6858000"/>
              <a:gd name="connsiteX152" fmla="*/ 952751 w 12192000"/>
              <a:gd name="connsiteY152" fmla="*/ 531226 h 6858000"/>
              <a:gd name="connsiteX153" fmla="*/ 952751 w 12192000"/>
              <a:gd name="connsiteY153" fmla="*/ 453398 h 6858000"/>
              <a:gd name="connsiteX154" fmla="*/ 1013611 w 12192000"/>
              <a:gd name="connsiteY154" fmla="*/ 453398 h 6858000"/>
              <a:gd name="connsiteX155" fmla="*/ 1013611 w 12192000"/>
              <a:gd name="connsiteY155" fmla="*/ 556405 h 6858000"/>
              <a:gd name="connsiteX156" fmla="*/ 1111546 w 12192000"/>
              <a:gd name="connsiteY156" fmla="*/ 556405 h 6858000"/>
              <a:gd name="connsiteX157" fmla="*/ 1111546 w 12192000"/>
              <a:gd name="connsiteY157" fmla="*/ 405982 h 6858000"/>
              <a:gd name="connsiteX158" fmla="*/ 1198326 w 12192000"/>
              <a:gd name="connsiteY158" fmla="*/ 405982 h 6858000"/>
              <a:gd name="connsiteX159" fmla="*/ 1198326 w 12192000"/>
              <a:gd name="connsiteY159" fmla="*/ 310005 h 6858000"/>
              <a:gd name="connsiteX160" fmla="*/ 926832 w 12192000"/>
              <a:gd name="connsiteY160" fmla="*/ 310005 h 6858000"/>
              <a:gd name="connsiteX161" fmla="*/ 926832 w 12192000"/>
              <a:gd name="connsiteY161" fmla="*/ 405982 h 6858000"/>
              <a:gd name="connsiteX162" fmla="*/ 1040351 w 12192000"/>
              <a:gd name="connsiteY162" fmla="*/ 405982 h 6858000"/>
              <a:gd name="connsiteX163" fmla="*/ 1040351 w 12192000"/>
              <a:gd name="connsiteY163" fmla="*/ 379167 h 6858000"/>
              <a:gd name="connsiteX164" fmla="*/ 952751 w 12192000"/>
              <a:gd name="connsiteY164" fmla="*/ 379167 h 6858000"/>
              <a:gd name="connsiteX165" fmla="*/ 952751 w 12192000"/>
              <a:gd name="connsiteY165" fmla="*/ 335839 h 6858000"/>
              <a:gd name="connsiteX166" fmla="*/ 1171423 w 12192000"/>
              <a:gd name="connsiteY166" fmla="*/ 335839 h 6858000"/>
              <a:gd name="connsiteX167" fmla="*/ 1171423 w 12192000"/>
              <a:gd name="connsiteY167" fmla="*/ 379167 h 6858000"/>
              <a:gd name="connsiteX168" fmla="*/ 1084643 w 12192000"/>
              <a:gd name="connsiteY168" fmla="*/ 379167 h 6858000"/>
              <a:gd name="connsiteX169" fmla="*/ 1084643 w 12192000"/>
              <a:gd name="connsiteY169" fmla="*/ 530408 h 6858000"/>
              <a:gd name="connsiteX170" fmla="*/ 1040351 w 12192000"/>
              <a:gd name="connsiteY170" fmla="*/ 530408 h 6858000"/>
              <a:gd name="connsiteX171" fmla="*/ 1040351 w 12192000"/>
              <a:gd name="connsiteY171" fmla="*/ 427564 h 6858000"/>
              <a:gd name="connsiteX172" fmla="*/ 926832 w 12192000"/>
              <a:gd name="connsiteY172" fmla="*/ 427564 h 6858000"/>
              <a:gd name="connsiteX173" fmla="*/ 926832 w 12192000"/>
              <a:gd name="connsiteY173" fmla="*/ 505392 h 6858000"/>
              <a:gd name="connsiteX174" fmla="*/ 902553 w 12192000"/>
              <a:gd name="connsiteY174" fmla="*/ 505392 h 6858000"/>
              <a:gd name="connsiteX175" fmla="*/ 902553 w 12192000"/>
              <a:gd name="connsiteY175" fmla="*/ 427564 h 6858000"/>
              <a:gd name="connsiteX176" fmla="*/ 788870 w 12192000"/>
              <a:gd name="connsiteY176" fmla="*/ 427564 h 6858000"/>
              <a:gd name="connsiteX177" fmla="*/ 788870 w 12192000"/>
              <a:gd name="connsiteY177" fmla="*/ 530408 h 6858000"/>
              <a:gd name="connsiteX178" fmla="*/ 744742 w 12192000"/>
              <a:gd name="connsiteY178" fmla="*/ 530408 h 6858000"/>
              <a:gd name="connsiteX179" fmla="*/ 744742 w 12192000"/>
              <a:gd name="connsiteY179" fmla="*/ 379167 h 6858000"/>
              <a:gd name="connsiteX180" fmla="*/ 657962 w 12192000"/>
              <a:gd name="connsiteY180" fmla="*/ 379167 h 6858000"/>
              <a:gd name="connsiteX181" fmla="*/ 657962 w 12192000"/>
              <a:gd name="connsiteY181" fmla="*/ 335839 h 6858000"/>
              <a:gd name="connsiteX182" fmla="*/ 875649 w 12192000"/>
              <a:gd name="connsiteY182" fmla="*/ 335839 h 6858000"/>
              <a:gd name="connsiteX183" fmla="*/ 875649 w 12192000"/>
              <a:gd name="connsiteY183" fmla="*/ 379167 h 6858000"/>
              <a:gd name="connsiteX184" fmla="*/ 788870 w 12192000"/>
              <a:gd name="connsiteY184" fmla="*/ 379167 h 6858000"/>
              <a:gd name="connsiteX185" fmla="*/ 788870 w 12192000"/>
              <a:gd name="connsiteY185" fmla="*/ 405982 h 6858000"/>
              <a:gd name="connsiteX186" fmla="*/ 902553 w 12192000"/>
              <a:gd name="connsiteY186" fmla="*/ 405982 h 6858000"/>
              <a:gd name="connsiteX187" fmla="*/ 902553 w 12192000"/>
              <a:gd name="connsiteY187" fmla="*/ 310005 h 6858000"/>
              <a:gd name="connsiteX188" fmla="*/ 0 w 12192000"/>
              <a:gd name="connsiteY188" fmla="*/ 0 h 6858000"/>
              <a:gd name="connsiteX189" fmla="*/ 12192000 w 12192000"/>
              <a:gd name="connsiteY189" fmla="*/ 0 h 6858000"/>
              <a:gd name="connsiteX190" fmla="*/ 12192000 w 12192000"/>
              <a:gd name="connsiteY190" fmla="*/ 6858000 h 6858000"/>
              <a:gd name="connsiteX191" fmla="*/ 0 w 12192000"/>
              <a:gd name="connsiteY19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12192000" h="6858000">
                <a:moveTo>
                  <a:pt x="2079576" y="471547"/>
                </a:moveTo>
                <a:cubicBezTo>
                  <a:pt x="2083841" y="471547"/>
                  <a:pt x="2091715" y="472364"/>
                  <a:pt x="2098605" y="472364"/>
                </a:cubicBezTo>
                <a:lnTo>
                  <a:pt x="2098605" y="488878"/>
                </a:lnTo>
                <a:cubicBezTo>
                  <a:pt x="2094340" y="491494"/>
                  <a:pt x="2088270" y="494110"/>
                  <a:pt x="2081216" y="494110"/>
                </a:cubicBezTo>
                <a:cubicBezTo>
                  <a:pt x="2070881" y="494110"/>
                  <a:pt x="2065632" y="489859"/>
                  <a:pt x="2064812" y="482828"/>
                </a:cubicBezTo>
                <a:cubicBezTo>
                  <a:pt x="2064812" y="475961"/>
                  <a:pt x="2069077" y="471547"/>
                  <a:pt x="2079576" y="471547"/>
                </a:cubicBezTo>
                <a:close/>
                <a:moveTo>
                  <a:pt x="2351890" y="435412"/>
                </a:moveTo>
                <a:cubicBezTo>
                  <a:pt x="2365834" y="435412"/>
                  <a:pt x="2369279" y="440644"/>
                  <a:pt x="2369279" y="463862"/>
                </a:cubicBezTo>
                <a:cubicBezTo>
                  <a:pt x="2369115" y="487243"/>
                  <a:pt x="2365670" y="492312"/>
                  <a:pt x="2351890" y="492312"/>
                </a:cubicBezTo>
                <a:cubicBezTo>
                  <a:pt x="2337946" y="492312"/>
                  <a:pt x="2334501" y="487079"/>
                  <a:pt x="2334501" y="463862"/>
                </a:cubicBezTo>
                <a:cubicBezTo>
                  <a:pt x="2334501" y="440481"/>
                  <a:pt x="2337946" y="435412"/>
                  <a:pt x="2351890" y="435412"/>
                </a:cubicBezTo>
                <a:close/>
                <a:moveTo>
                  <a:pt x="1389930" y="435412"/>
                </a:moveTo>
                <a:cubicBezTo>
                  <a:pt x="1403874" y="435412"/>
                  <a:pt x="1407319" y="440644"/>
                  <a:pt x="1407319" y="463862"/>
                </a:cubicBezTo>
                <a:cubicBezTo>
                  <a:pt x="1407319" y="487243"/>
                  <a:pt x="1403874" y="492312"/>
                  <a:pt x="1389930" y="492312"/>
                </a:cubicBezTo>
                <a:cubicBezTo>
                  <a:pt x="1375986" y="492312"/>
                  <a:pt x="1372541" y="487079"/>
                  <a:pt x="1372541" y="463862"/>
                </a:cubicBezTo>
                <a:cubicBezTo>
                  <a:pt x="1372541" y="440481"/>
                  <a:pt x="1375986" y="435412"/>
                  <a:pt x="1389930" y="435412"/>
                </a:cubicBezTo>
                <a:close/>
                <a:moveTo>
                  <a:pt x="1882557" y="421514"/>
                </a:moveTo>
                <a:lnTo>
                  <a:pt x="1882557" y="449964"/>
                </a:lnTo>
                <a:lnTo>
                  <a:pt x="1853193" y="449964"/>
                </a:lnTo>
                <a:lnTo>
                  <a:pt x="1853193" y="470729"/>
                </a:lnTo>
                <a:lnTo>
                  <a:pt x="1882557" y="470729"/>
                </a:lnTo>
                <a:lnTo>
                  <a:pt x="1882557" y="498361"/>
                </a:lnTo>
                <a:lnTo>
                  <a:pt x="1906015" y="498361"/>
                </a:lnTo>
                <a:lnTo>
                  <a:pt x="1906015" y="470729"/>
                </a:lnTo>
                <a:lnTo>
                  <a:pt x="1935543" y="470729"/>
                </a:lnTo>
                <a:lnTo>
                  <a:pt x="1935543" y="449964"/>
                </a:lnTo>
                <a:lnTo>
                  <a:pt x="1906015" y="449964"/>
                </a:lnTo>
                <a:lnTo>
                  <a:pt x="1906015" y="421514"/>
                </a:lnTo>
                <a:close/>
                <a:moveTo>
                  <a:pt x="2141092" y="416282"/>
                </a:moveTo>
                <a:lnTo>
                  <a:pt x="2177510" y="519944"/>
                </a:lnTo>
                <a:lnTo>
                  <a:pt x="2172261" y="533841"/>
                </a:lnTo>
                <a:cubicBezTo>
                  <a:pt x="2169636" y="542507"/>
                  <a:pt x="2166191" y="544142"/>
                  <a:pt x="2157497" y="544142"/>
                </a:cubicBezTo>
                <a:lnTo>
                  <a:pt x="2150607" y="544142"/>
                </a:lnTo>
                <a:lnTo>
                  <a:pt x="2150607" y="569158"/>
                </a:lnTo>
                <a:lnTo>
                  <a:pt x="2161926" y="569158"/>
                </a:lnTo>
                <a:cubicBezTo>
                  <a:pt x="2171441" y="569158"/>
                  <a:pt x="2180135" y="566542"/>
                  <a:pt x="2187025" y="560492"/>
                </a:cubicBezTo>
                <a:cubicBezTo>
                  <a:pt x="2190470" y="557059"/>
                  <a:pt x="2193095" y="551827"/>
                  <a:pt x="2195719" y="545777"/>
                </a:cubicBezTo>
                <a:lnTo>
                  <a:pt x="2242472" y="416282"/>
                </a:lnTo>
                <a:lnTo>
                  <a:pt x="2211304" y="416282"/>
                </a:lnTo>
                <a:lnTo>
                  <a:pt x="2192274" y="485444"/>
                </a:lnTo>
                <a:lnTo>
                  <a:pt x="2172261" y="416282"/>
                </a:lnTo>
                <a:close/>
                <a:moveTo>
                  <a:pt x="1677009" y="416282"/>
                </a:moveTo>
                <a:lnTo>
                  <a:pt x="1677009" y="513076"/>
                </a:lnTo>
                <a:lnTo>
                  <a:pt x="1706537" y="513076"/>
                </a:lnTo>
                <a:lnTo>
                  <a:pt x="1706537" y="416282"/>
                </a:lnTo>
                <a:close/>
                <a:moveTo>
                  <a:pt x="2352710" y="414484"/>
                </a:moveTo>
                <a:cubicBezTo>
                  <a:pt x="2316292" y="414484"/>
                  <a:pt x="2304153" y="425766"/>
                  <a:pt x="2304153" y="464680"/>
                </a:cubicBezTo>
                <a:cubicBezTo>
                  <a:pt x="2304153" y="504411"/>
                  <a:pt x="2314488" y="514875"/>
                  <a:pt x="2351890" y="514875"/>
                </a:cubicBezTo>
                <a:cubicBezTo>
                  <a:pt x="2389292" y="514875"/>
                  <a:pt x="2400447" y="502776"/>
                  <a:pt x="2400447" y="463862"/>
                </a:cubicBezTo>
                <a:cubicBezTo>
                  <a:pt x="2400447" y="424948"/>
                  <a:pt x="2389948" y="413666"/>
                  <a:pt x="2352710" y="414484"/>
                </a:cubicBezTo>
                <a:close/>
                <a:moveTo>
                  <a:pt x="2084661" y="414484"/>
                </a:moveTo>
                <a:cubicBezTo>
                  <a:pt x="2072522" y="414484"/>
                  <a:pt x="2056117" y="416282"/>
                  <a:pt x="2043978" y="417917"/>
                </a:cubicBezTo>
                <a:lnTo>
                  <a:pt x="2045782" y="437865"/>
                </a:lnTo>
                <a:cubicBezTo>
                  <a:pt x="2057102" y="437047"/>
                  <a:pt x="2069241" y="436066"/>
                  <a:pt x="2079576" y="436066"/>
                </a:cubicBezTo>
                <a:cubicBezTo>
                  <a:pt x="2094340" y="436066"/>
                  <a:pt x="2099589" y="438682"/>
                  <a:pt x="2099589" y="453398"/>
                </a:cubicBezTo>
                <a:lnTo>
                  <a:pt x="2099589" y="455196"/>
                </a:lnTo>
                <a:cubicBezTo>
                  <a:pt x="2093519" y="454379"/>
                  <a:pt x="2085645" y="454379"/>
                  <a:pt x="2079576" y="454379"/>
                </a:cubicBezTo>
                <a:cubicBezTo>
                  <a:pt x="2050048" y="454379"/>
                  <a:pt x="2037088" y="461246"/>
                  <a:pt x="2037088" y="483809"/>
                </a:cubicBezTo>
                <a:cubicBezTo>
                  <a:pt x="2037088" y="502776"/>
                  <a:pt x="2049227" y="514875"/>
                  <a:pt x="2070881" y="514875"/>
                </a:cubicBezTo>
                <a:cubicBezTo>
                  <a:pt x="2083841" y="514875"/>
                  <a:pt x="2094340" y="509643"/>
                  <a:pt x="2103034" y="502776"/>
                </a:cubicBezTo>
                <a:lnTo>
                  <a:pt x="2109104" y="512259"/>
                </a:lnTo>
                <a:lnTo>
                  <a:pt x="2129117" y="512259"/>
                </a:lnTo>
                <a:lnTo>
                  <a:pt x="2129117" y="452580"/>
                </a:lnTo>
                <a:cubicBezTo>
                  <a:pt x="2128953" y="422332"/>
                  <a:pt x="2117634" y="413666"/>
                  <a:pt x="2084661" y="414484"/>
                </a:cubicBezTo>
                <a:close/>
                <a:moveTo>
                  <a:pt x="1390750" y="414484"/>
                </a:moveTo>
                <a:cubicBezTo>
                  <a:pt x="1354332" y="414484"/>
                  <a:pt x="1342193" y="425766"/>
                  <a:pt x="1342193" y="464680"/>
                </a:cubicBezTo>
                <a:cubicBezTo>
                  <a:pt x="1342193" y="504411"/>
                  <a:pt x="1352528" y="514875"/>
                  <a:pt x="1389930" y="514875"/>
                </a:cubicBezTo>
                <a:cubicBezTo>
                  <a:pt x="1427332" y="514875"/>
                  <a:pt x="1438487" y="502776"/>
                  <a:pt x="1438487" y="463862"/>
                </a:cubicBezTo>
                <a:cubicBezTo>
                  <a:pt x="1438487" y="424948"/>
                  <a:pt x="1427332" y="413666"/>
                  <a:pt x="1390750" y="414484"/>
                </a:cubicBezTo>
                <a:close/>
                <a:moveTo>
                  <a:pt x="1791513" y="414483"/>
                </a:moveTo>
                <a:cubicBezTo>
                  <a:pt x="1781178" y="414483"/>
                  <a:pt x="1767234" y="418734"/>
                  <a:pt x="1755915" y="425765"/>
                </a:cubicBezTo>
                <a:lnTo>
                  <a:pt x="1750666" y="416282"/>
                </a:lnTo>
                <a:lnTo>
                  <a:pt x="1730652" y="416282"/>
                </a:lnTo>
                <a:lnTo>
                  <a:pt x="1730652" y="512258"/>
                </a:lnTo>
                <a:lnTo>
                  <a:pt x="1760180" y="512258"/>
                </a:lnTo>
                <a:lnTo>
                  <a:pt x="1760180" y="438682"/>
                </a:lnTo>
                <a:cubicBezTo>
                  <a:pt x="1765430" y="437864"/>
                  <a:pt x="1771500" y="436883"/>
                  <a:pt x="1776585" y="436883"/>
                </a:cubicBezTo>
                <a:cubicBezTo>
                  <a:pt x="1789544" y="436883"/>
                  <a:pt x="1791349" y="438682"/>
                  <a:pt x="1791349" y="456831"/>
                </a:cubicBezTo>
                <a:lnTo>
                  <a:pt x="1791349" y="512095"/>
                </a:lnTo>
                <a:lnTo>
                  <a:pt x="1820877" y="512095"/>
                </a:lnTo>
                <a:lnTo>
                  <a:pt x="1820877" y="445712"/>
                </a:lnTo>
                <a:cubicBezTo>
                  <a:pt x="1821041" y="424130"/>
                  <a:pt x="1811526" y="413666"/>
                  <a:pt x="1791513" y="414483"/>
                </a:cubicBezTo>
                <a:close/>
                <a:moveTo>
                  <a:pt x="1514933" y="414483"/>
                </a:moveTo>
                <a:cubicBezTo>
                  <a:pt x="1504598" y="414483"/>
                  <a:pt x="1490654" y="418734"/>
                  <a:pt x="1479335" y="425765"/>
                </a:cubicBezTo>
                <a:lnTo>
                  <a:pt x="1474086" y="416282"/>
                </a:lnTo>
                <a:lnTo>
                  <a:pt x="1454072" y="416282"/>
                </a:lnTo>
                <a:lnTo>
                  <a:pt x="1454072" y="512258"/>
                </a:lnTo>
                <a:lnTo>
                  <a:pt x="1483600" y="512258"/>
                </a:lnTo>
                <a:lnTo>
                  <a:pt x="1483600" y="438682"/>
                </a:lnTo>
                <a:cubicBezTo>
                  <a:pt x="1488850" y="437864"/>
                  <a:pt x="1494919" y="436883"/>
                  <a:pt x="1500005" y="436883"/>
                </a:cubicBezTo>
                <a:cubicBezTo>
                  <a:pt x="1512964" y="436883"/>
                  <a:pt x="1514769" y="438682"/>
                  <a:pt x="1514769" y="456831"/>
                </a:cubicBezTo>
                <a:lnTo>
                  <a:pt x="1514769" y="512095"/>
                </a:lnTo>
                <a:lnTo>
                  <a:pt x="1544297" y="512095"/>
                </a:lnTo>
                <a:lnTo>
                  <a:pt x="1544297" y="445712"/>
                </a:lnTo>
                <a:cubicBezTo>
                  <a:pt x="1544297" y="424130"/>
                  <a:pt x="1533962" y="413666"/>
                  <a:pt x="1514933" y="414483"/>
                </a:cubicBezTo>
                <a:close/>
                <a:moveTo>
                  <a:pt x="2474103" y="413666"/>
                </a:moveTo>
                <a:cubicBezTo>
                  <a:pt x="2464589" y="413666"/>
                  <a:pt x="2454090" y="418898"/>
                  <a:pt x="2446380" y="428381"/>
                </a:cubicBezTo>
                <a:lnTo>
                  <a:pt x="2439490" y="416282"/>
                </a:lnTo>
                <a:lnTo>
                  <a:pt x="2419476" y="416282"/>
                </a:lnTo>
                <a:lnTo>
                  <a:pt x="2419476" y="512258"/>
                </a:lnTo>
                <a:lnTo>
                  <a:pt x="2449004" y="512258"/>
                </a:lnTo>
                <a:lnTo>
                  <a:pt x="2449004" y="443096"/>
                </a:lnTo>
                <a:cubicBezTo>
                  <a:pt x="2456879" y="440480"/>
                  <a:pt x="2465409" y="439663"/>
                  <a:pt x="2474103" y="439663"/>
                </a:cubicBezTo>
                <a:cubicBezTo>
                  <a:pt x="2476728" y="439663"/>
                  <a:pt x="2480993" y="440480"/>
                  <a:pt x="2483618" y="440480"/>
                </a:cubicBezTo>
                <a:lnTo>
                  <a:pt x="2484438" y="415465"/>
                </a:lnTo>
                <a:cubicBezTo>
                  <a:pt x="2482798" y="415465"/>
                  <a:pt x="2478532" y="413666"/>
                  <a:pt x="2474103" y="413666"/>
                </a:cubicBezTo>
                <a:close/>
                <a:moveTo>
                  <a:pt x="1930294" y="381783"/>
                </a:moveTo>
                <a:lnTo>
                  <a:pt x="1930294" y="405001"/>
                </a:lnTo>
                <a:lnTo>
                  <a:pt x="1970157" y="405001"/>
                </a:lnTo>
                <a:lnTo>
                  <a:pt x="1970157" y="512259"/>
                </a:lnTo>
                <a:lnTo>
                  <a:pt x="2000505" y="512259"/>
                </a:lnTo>
                <a:lnTo>
                  <a:pt x="2000505" y="405001"/>
                </a:lnTo>
                <a:lnTo>
                  <a:pt x="2040532" y="405001"/>
                </a:lnTo>
                <a:lnTo>
                  <a:pt x="2040532" y="381783"/>
                </a:lnTo>
                <a:close/>
                <a:moveTo>
                  <a:pt x="1245899" y="381783"/>
                </a:moveTo>
                <a:lnTo>
                  <a:pt x="1245899" y="405001"/>
                </a:lnTo>
                <a:lnTo>
                  <a:pt x="1285926" y="405001"/>
                </a:lnTo>
                <a:lnTo>
                  <a:pt x="1285926" y="512259"/>
                </a:lnTo>
                <a:lnTo>
                  <a:pt x="1315290" y="512259"/>
                </a:lnTo>
                <a:lnTo>
                  <a:pt x="1315290" y="405001"/>
                </a:lnTo>
                <a:lnTo>
                  <a:pt x="1355317" y="405001"/>
                </a:lnTo>
                <a:lnTo>
                  <a:pt x="1355317" y="381783"/>
                </a:lnTo>
                <a:close/>
                <a:moveTo>
                  <a:pt x="2255595" y="379985"/>
                </a:moveTo>
                <a:lnTo>
                  <a:pt x="2255595" y="512259"/>
                </a:lnTo>
                <a:lnTo>
                  <a:pt x="2285123" y="512259"/>
                </a:lnTo>
                <a:lnTo>
                  <a:pt x="2285123" y="379985"/>
                </a:lnTo>
                <a:close/>
                <a:moveTo>
                  <a:pt x="1566935" y="379985"/>
                </a:moveTo>
                <a:lnTo>
                  <a:pt x="1566935" y="512259"/>
                </a:lnTo>
                <a:lnTo>
                  <a:pt x="1596463" y="512259"/>
                </a:lnTo>
                <a:lnTo>
                  <a:pt x="1596463" y="473345"/>
                </a:lnTo>
                <a:lnTo>
                  <a:pt x="1604993" y="473345"/>
                </a:lnTo>
                <a:lnTo>
                  <a:pt x="1629272" y="512259"/>
                </a:lnTo>
                <a:lnTo>
                  <a:pt x="1664049" y="512259"/>
                </a:lnTo>
                <a:lnTo>
                  <a:pt x="1629272" y="463045"/>
                </a:lnTo>
                <a:lnTo>
                  <a:pt x="1663229" y="416283"/>
                </a:lnTo>
                <a:lnTo>
                  <a:pt x="1628452" y="416283"/>
                </a:lnTo>
                <a:lnTo>
                  <a:pt x="1604993" y="451763"/>
                </a:lnTo>
                <a:lnTo>
                  <a:pt x="1596463" y="451763"/>
                </a:lnTo>
                <a:lnTo>
                  <a:pt x="1596463" y="379985"/>
                </a:lnTo>
                <a:close/>
                <a:moveTo>
                  <a:pt x="1690953" y="376551"/>
                </a:moveTo>
                <a:cubicBezTo>
                  <a:pt x="1676189" y="376551"/>
                  <a:pt x="1673564" y="379167"/>
                  <a:pt x="1673564" y="390449"/>
                </a:cubicBezTo>
                <a:cubicBezTo>
                  <a:pt x="1673564" y="402548"/>
                  <a:pt x="1676189" y="404346"/>
                  <a:pt x="1690953" y="404346"/>
                </a:cubicBezTo>
                <a:cubicBezTo>
                  <a:pt x="1705717" y="404346"/>
                  <a:pt x="1708342" y="402548"/>
                  <a:pt x="1708342" y="390449"/>
                </a:cubicBezTo>
                <a:cubicBezTo>
                  <a:pt x="1708342" y="379167"/>
                  <a:pt x="1705717" y="377368"/>
                  <a:pt x="1690953" y="376551"/>
                </a:cubicBezTo>
                <a:close/>
                <a:moveTo>
                  <a:pt x="630238" y="310005"/>
                </a:moveTo>
                <a:lnTo>
                  <a:pt x="630238" y="405982"/>
                </a:lnTo>
                <a:lnTo>
                  <a:pt x="717838" y="405982"/>
                </a:lnTo>
                <a:lnTo>
                  <a:pt x="717838" y="556405"/>
                </a:lnTo>
                <a:lnTo>
                  <a:pt x="814953" y="556405"/>
                </a:lnTo>
                <a:lnTo>
                  <a:pt x="814953" y="453398"/>
                </a:lnTo>
                <a:lnTo>
                  <a:pt x="875649" y="453398"/>
                </a:lnTo>
                <a:lnTo>
                  <a:pt x="875649" y="531226"/>
                </a:lnTo>
                <a:lnTo>
                  <a:pt x="952751" y="531226"/>
                </a:lnTo>
                <a:lnTo>
                  <a:pt x="952751" y="453398"/>
                </a:lnTo>
                <a:lnTo>
                  <a:pt x="1013611" y="453398"/>
                </a:lnTo>
                <a:lnTo>
                  <a:pt x="1013611" y="556405"/>
                </a:lnTo>
                <a:lnTo>
                  <a:pt x="1111546" y="556405"/>
                </a:lnTo>
                <a:lnTo>
                  <a:pt x="1111546" y="405982"/>
                </a:lnTo>
                <a:lnTo>
                  <a:pt x="1198326" y="405982"/>
                </a:lnTo>
                <a:lnTo>
                  <a:pt x="1198326" y="310005"/>
                </a:lnTo>
                <a:lnTo>
                  <a:pt x="926832" y="310005"/>
                </a:lnTo>
                <a:lnTo>
                  <a:pt x="926832" y="405982"/>
                </a:lnTo>
                <a:lnTo>
                  <a:pt x="1040351" y="405982"/>
                </a:lnTo>
                <a:lnTo>
                  <a:pt x="1040351" y="379167"/>
                </a:lnTo>
                <a:lnTo>
                  <a:pt x="952751" y="379167"/>
                </a:lnTo>
                <a:lnTo>
                  <a:pt x="952751" y="335839"/>
                </a:lnTo>
                <a:lnTo>
                  <a:pt x="1171423" y="335839"/>
                </a:lnTo>
                <a:lnTo>
                  <a:pt x="1171423" y="379167"/>
                </a:lnTo>
                <a:lnTo>
                  <a:pt x="1084643" y="379167"/>
                </a:lnTo>
                <a:lnTo>
                  <a:pt x="1084643" y="530408"/>
                </a:lnTo>
                <a:lnTo>
                  <a:pt x="1040351" y="530408"/>
                </a:lnTo>
                <a:lnTo>
                  <a:pt x="1040351" y="427564"/>
                </a:lnTo>
                <a:lnTo>
                  <a:pt x="926832" y="427564"/>
                </a:lnTo>
                <a:lnTo>
                  <a:pt x="926832" y="505392"/>
                </a:lnTo>
                <a:lnTo>
                  <a:pt x="902553" y="505392"/>
                </a:lnTo>
                <a:lnTo>
                  <a:pt x="902553" y="427564"/>
                </a:lnTo>
                <a:lnTo>
                  <a:pt x="788870" y="427564"/>
                </a:lnTo>
                <a:lnTo>
                  <a:pt x="788870" y="530408"/>
                </a:lnTo>
                <a:lnTo>
                  <a:pt x="744742" y="530408"/>
                </a:lnTo>
                <a:lnTo>
                  <a:pt x="744742" y="379167"/>
                </a:lnTo>
                <a:lnTo>
                  <a:pt x="657962" y="379167"/>
                </a:lnTo>
                <a:lnTo>
                  <a:pt x="657962" y="335839"/>
                </a:lnTo>
                <a:lnTo>
                  <a:pt x="875649" y="335839"/>
                </a:lnTo>
                <a:lnTo>
                  <a:pt x="875649" y="379167"/>
                </a:lnTo>
                <a:lnTo>
                  <a:pt x="788870" y="379167"/>
                </a:lnTo>
                <a:lnTo>
                  <a:pt x="788870" y="405982"/>
                </a:lnTo>
                <a:lnTo>
                  <a:pt x="902553" y="405982"/>
                </a:lnTo>
                <a:lnTo>
                  <a:pt x="902553" y="31000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 tIns="2880000" rIns="0" b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choose a different image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6D80608-CF5E-5B46-A88B-DCC4B8CC35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6073412"/>
            <a:ext cx="12192000" cy="784588"/>
          </a:xfrm>
          <a:solidFill>
            <a:schemeClr val="tx2">
              <a:alpha val="50000"/>
            </a:schemeClr>
          </a:solidFill>
        </p:spPr>
        <p:txBody>
          <a:bodyPr lIns="612000" tIns="180000" bIns="216000" anchor="b">
            <a:spAutoFit/>
          </a:bodyPr>
          <a:lstStyle>
            <a:lvl1pPr marL="0" indent="0">
              <a:lnSpc>
                <a:spcPct val="100000"/>
              </a:lnSpc>
              <a:buNone/>
              <a:defRPr sz="25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84401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26131-940E-134B-BFA4-DCF611337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08061"/>
            <a:ext cx="10944225" cy="76154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D307F9-5A0A-434A-B539-D8A9B7732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9547D4-992A-F341-8CE9-B56EEE0BE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F3935-7D45-2048-A038-E72786AE2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137A43-A3F8-DD42-B8B8-0E6F19D985E2}"/>
              </a:ext>
            </a:extLst>
          </p:cNvPr>
          <p:cNvCxnSpPr/>
          <p:nvPr userDrawn="1"/>
        </p:nvCxnSpPr>
        <p:spPr>
          <a:xfrm>
            <a:off x="5452924" y="1208236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11">
            <a:extLst>
              <a:ext uri="{FF2B5EF4-FFF2-40B4-BE49-F238E27FC236}">
                <a16:creationId xmlns:a16="http://schemas.microsoft.com/office/drawing/2014/main" id="{0604274D-AB85-5145-B06F-F79528FB2F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77864" y="1572570"/>
            <a:ext cx="11436272" cy="4895730"/>
          </a:xfrm>
          <a:blipFill>
            <a:blip r:embed="rId2"/>
            <a:srcRect/>
            <a:stretch>
              <a:fillRect l="-5" r="-5"/>
            </a:stretch>
          </a:blipFill>
        </p:spPr>
        <p:txBody>
          <a:bodyPr lIns="540000" tIns="1080000" rIns="54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8BE9ED4-DD3C-4940-A705-EAFEF8E25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77864" y="5886782"/>
            <a:ext cx="11436272" cy="604163"/>
          </a:xfrm>
          <a:gradFill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</a:gradFill>
        </p:spPr>
        <p:txBody>
          <a:bodyPr wrap="square" lIns="720000" tIns="144000" rIns="720000" bIns="180000" anchor="b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0116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21B8DC08-7132-C44E-8947-F59BA8656155}"/>
              </a:ext>
            </a:extLst>
          </p:cNvPr>
          <p:cNvSpPr/>
          <p:nvPr userDrawn="1"/>
        </p:nvSpPr>
        <p:spPr>
          <a:xfrm>
            <a:off x="0" y="0"/>
            <a:ext cx="4829751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07E56-DA10-2346-ADC3-BAFF322430B3}"/>
              </a:ext>
            </a:extLst>
          </p:cNvPr>
          <p:cNvSpPr/>
          <p:nvPr userDrawn="1"/>
        </p:nvSpPr>
        <p:spPr>
          <a:xfrm>
            <a:off x="0" y="0"/>
            <a:ext cx="4767136" cy="685800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C030A-D26F-9E47-80F7-499C9CAB0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52312"/>
            <a:ext cx="3733131" cy="2165802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25" name="Graphic 30">
            <a:extLst>
              <a:ext uri="{FF2B5EF4-FFF2-40B4-BE49-F238E27FC236}">
                <a16:creationId xmlns:a16="http://schemas.microsoft.com/office/drawing/2014/main" id="{F0036426-1244-E242-914E-565679D661D9}"/>
              </a:ext>
            </a:extLst>
          </p:cNvPr>
          <p:cNvGrpSpPr/>
          <p:nvPr userDrawn="1"/>
        </p:nvGrpSpPr>
        <p:grpSpPr>
          <a:xfrm>
            <a:off x="660400" y="503828"/>
            <a:ext cx="1854200" cy="259153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6" name="Graphic 30">
              <a:extLst>
                <a:ext uri="{FF2B5EF4-FFF2-40B4-BE49-F238E27FC236}">
                  <a16:creationId xmlns:a16="http://schemas.microsoft.com/office/drawing/2014/main" id="{65D48BF4-2620-6C4E-AA30-8EACA8940EC6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0">
              <a:extLst>
                <a:ext uri="{FF2B5EF4-FFF2-40B4-BE49-F238E27FC236}">
                  <a16:creationId xmlns:a16="http://schemas.microsoft.com/office/drawing/2014/main" id="{CB3D7200-2C14-DF44-B5AE-B35F3AF752EF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83F86C4F-878E-8D49-85F4-CF25E283E14F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6F9E68ED-CFD9-7745-B0DD-6E80AF6E3BA8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826AEFC7-9E15-A944-9741-2CE1FB7C19DA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2F1A9098-8E54-AC47-A38A-6484D617C57A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69F62999-60FE-4247-88C6-A55603C9A5A6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D48C0A5F-1214-1948-8800-AD6476B8B7C7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984EF146-F7BB-0D4F-943B-FEABFFA66405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BAA7809F-AC82-354C-B9F9-E7E92D6B7494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FF3D5180-F844-4E40-B1DD-40EE7A54C5F3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428265F0-D438-224A-A7FD-4CA6D8C4A178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9A679BC7-49E9-6C4F-A1FC-FC52660DA3EE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9DAB15C1-455C-7040-AEC2-9F691AA0A3B1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30">
              <a:extLst>
                <a:ext uri="{FF2B5EF4-FFF2-40B4-BE49-F238E27FC236}">
                  <a16:creationId xmlns:a16="http://schemas.microsoft.com/office/drawing/2014/main" id="{AFDE462E-F05D-FD41-80DF-21A30027066A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Picture Placeholder 11">
            <a:extLst>
              <a:ext uri="{FF2B5EF4-FFF2-40B4-BE49-F238E27FC236}">
                <a16:creationId xmlns:a16="http://schemas.microsoft.com/office/drawing/2014/main" id="{1B20FCDB-1A93-FC48-AD02-EF9B67943F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28817" y="0"/>
            <a:ext cx="7363183" cy="6857999"/>
          </a:xfrm>
          <a:blipFill>
            <a:blip r:embed="rId2"/>
            <a:stretch>
              <a:fillRect/>
            </a:stretch>
          </a:blipFill>
        </p:spPr>
        <p:txBody>
          <a:bodyPr tIns="90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AAA67230-F0AB-2D40-B795-4F75E2FC7A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3886" y="3679200"/>
            <a:ext cx="3733131" cy="2629524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7155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6CD6E-5A47-0944-ADF3-E60956E74B44}"/>
              </a:ext>
            </a:extLst>
          </p:cNvPr>
          <p:cNvSpPr/>
          <p:nvPr userDrawn="1"/>
        </p:nvSpPr>
        <p:spPr>
          <a:xfrm>
            <a:off x="0" y="0"/>
            <a:ext cx="5399313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5839614-0626-F84B-8BED-E809F9C491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399313" y="0"/>
            <a:ext cx="6792687" cy="6857999"/>
          </a:xfrm>
          <a:blipFill>
            <a:blip r:embed="rId2"/>
            <a:srcRect/>
            <a:stretch>
              <a:fillRect l="-593" r="-593"/>
            </a:stretch>
          </a:blipFill>
        </p:spPr>
        <p:txBody>
          <a:bodyPr tIns="720000" bIns="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3926B-38B0-054A-AA7D-3E363AEC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590400"/>
            <a:ext cx="3991313" cy="3160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E2E7B-616C-1249-8886-635E3DC3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08A5D-5621-D844-BE53-9F8E5A6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2F8DE-0B39-A04C-AE42-DFB7A218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15EB1401-990C-334F-ADD7-162BDC1F32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7" y="3967199"/>
            <a:ext cx="3991313" cy="234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01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8CFBE-6F9F-4199-95D4-214A896D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33500"/>
            <a:ext cx="10944225" cy="85642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4B0C3-9D02-404D-9CAC-9EF0E40E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2413000"/>
            <a:ext cx="10944226" cy="3895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919854-0E9D-48CF-924E-9DA3B8DF6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888BD-5B88-4100-B2BC-B170EE115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7B2B96-B32C-4A42-BF2A-DB12D606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297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espok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6CD6E-5A47-0944-ADF3-E60956E74B44}"/>
              </a:ext>
            </a:extLst>
          </p:cNvPr>
          <p:cNvSpPr/>
          <p:nvPr userDrawn="1"/>
        </p:nvSpPr>
        <p:spPr>
          <a:xfrm>
            <a:off x="6792687" y="0"/>
            <a:ext cx="5399313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C5839614-0626-F84B-8BED-E809F9C491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792687" cy="6857999"/>
          </a:xfrm>
          <a:blipFill>
            <a:blip r:embed="rId2"/>
            <a:srcRect/>
            <a:stretch>
              <a:fillRect t="-24" b="-24"/>
            </a:stretch>
          </a:blipFill>
        </p:spPr>
        <p:txBody>
          <a:bodyPr tIns="0" bIns="1080000"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choose a different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F3926B-38B0-054A-AA7D-3E363AEC0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6574" y="590400"/>
            <a:ext cx="4151539" cy="31608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0E2E7B-616C-1249-8886-635E3DC36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08A5D-5621-D844-BE53-9F8E5A6DF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E2F8DE-0B39-A04C-AE42-DFB7A218E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67A9D5F-679E-4147-873F-4C6EFE23AAC6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623886" y="3282805"/>
            <a:ext cx="2523174" cy="292388"/>
          </a:xfrm>
        </p:spPr>
        <p:txBody>
          <a:bodyPr wrap="square" tIns="0" rIns="72000" anchor="t">
            <a:sp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502F82A-6DC4-814A-A69E-EADB8874C74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16573" y="3967199"/>
            <a:ext cx="4151539" cy="23415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11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5212BD7-9D7E-6045-BA85-1DA686C3CCB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grpSp>
        <p:nvGrpSpPr>
          <p:cNvPr id="24" name="Graphic 30">
            <a:extLst>
              <a:ext uri="{FF2B5EF4-FFF2-40B4-BE49-F238E27FC236}">
                <a16:creationId xmlns:a16="http://schemas.microsoft.com/office/drawing/2014/main" id="{0138A759-CF86-EA42-A36D-50C02A396804}"/>
              </a:ext>
            </a:extLst>
          </p:cNvPr>
          <p:cNvGrpSpPr/>
          <p:nvPr userDrawn="1"/>
        </p:nvGrpSpPr>
        <p:grpSpPr>
          <a:xfrm>
            <a:off x="2988314" y="3010752"/>
            <a:ext cx="5972776" cy="834790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5" name="Graphic 30">
              <a:extLst>
                <a:ext uri="{FF2B5EF4-FFF2-40B4-BE49-F238E27FC236}">
                  <a16:creationId xmlns:a16="http://schemas.microsoft.com/office/drawing/2014/main" id="{08DED7C5-E351-E94D-AE10-345AE7C3FE6A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Graphic 30">
              <a:extLst>
                <a:ext uri="{FF2B5EF4-FFF2-40B4-BE49-F238E27FC236}">
                  <a16:creationId xmlns:a16="http://schemas.microsoft.com/office/drawing/2014/main" id="{0CBE6299-7B4D-4149-A9E4-84008ED76100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Graphic 30">
              <a:extLst>
                <a:ext uri="{FF2B5EF4-FFF2-40B4-BE49-F238E27FC236}">
                  <a16:creationId xmlns:a16="http://schemas.microsoft.com/office/drawing/2014/main" id="{AAA2BDB6-C5FB-BF44-93F2-03122BE7BFB0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808E9978-B2C7-3B40-8861-ADD197CFD7FF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4623EA8E-DD38-B54F-8D8C-83E6910A0071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790B4E3D-4E12-0846-854D-B5DD8862E3A2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68B86537-C019-DF48-80E9-A878A30A49F2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70C5A066-E409-C54C-88BD-9A8A58BAEC08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1FA11170-95E0-6948-B9DB-C395BB2CF896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A6E8324E-8912-2C4B-9784-DEE64DCB9533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0A91D1EE-4AF2-3549-BBF1-1DF5B9CE9BC3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3C5753E2-D3F3-5042-A741-EE0CF97FE979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9E6245D7-A754-9F4B-AFF1-F0B93CCBFFA6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C8F35F42-81B7-4B49-8634-8FE24BEB0289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05BB2C34-D20A-DD49-9B73-AC2A5CBDADF4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017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90BEE08-24EC-7B42-AA67-2C88CE5A48E5}"/>
              </a:ext>
            </a:extLst>
          </p:cNvPr>
          <p:cNvSpPr/>
          <p:nvPr userDrawn="1"/>
        </p:nvSpPr>
        <p:spPr>
          <a:xfrm>
            <a:off x="177800" y="1014314"/>
            <a:ext cx="11836400" cy="56722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BBB090-3EF5-814C-B7FB-736B5E2F2BAF}"/>
              </a:ext>
            </a:extLst>
          </p:cNvPr>
          <p:cNvSpPr txBox="1"/>
          <p:nvPr userDrawn="1"/>
        </p:nvSpPr>
        <p:spPr>
          <a:xfrm>
            <a:off x="4216400" y="269717"/>
            <a:ext cx="3759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2"/>
                </a:solidFill>
                <a:latin typeface="+mj-lt"/>
              </a:rPr>
              <a:t>User Guide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43DF8-89D2-2A41-9562-5717554F9C68}"/>
              </a:ext>
            </a:extLst>
          </p:cNvPr>
          <p:cNvSpPr txBox="1"/>
          <p:nvPr userDrawn="1"/>
        </p:nvSpPr>
        <p:spPr>
          <a:xfrm>
            <a:off x="596900" y="1549400"/>
            <a:ext cx="3441700" cy="251607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Region: New Zealand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This template is for the New Zealand market, and contains region specific imagery. A corresponding Australian template is also available.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Slide Layouts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There are a number of pre-built slide designs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available to choose and populate with your own content. You can access these via the ribbon: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Home &gt; Layout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B9C4E-DEA7-F641-B508-657C372F5E4F}"/>
              </a:ext>
            </a:extLst>
          </p:cNvPr>
          <p:cNvSpPr txBox="1"/>
          <p:nvPr userDrawn="1"/>
        </p:nvSpPr>
        <p:spPr>
          <a:xfrm>
            <a:off x="4470400" y="1549400"/>
            <a:ext cx="3441700" cy="34958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algn="l" defTabSz="914400" rtl="0" eaLnBrk="1" latinLnBrk="0" hangingPunct="1">
              <a:spcBef>
                <a:spcPts val="5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Image Placeholders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image placeholders come pre-filled with images of New Zealand. You can replace these images with photography relevant to your content by clicking the icon in the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centre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of the placeholder and selecting an alternate image from your computer.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Text Placeholders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text placeholders contain a hierarchy of paragraph styles. Usually by default, the text is Arial and left aligned. To change this to bullets, sub-bullets or sub-heading select the paragraph and press the </a:t>
            </a:r>
            <a:r>
              <a:rPr lang="en-US" sz="1200" b="1" dirty="0">
                <a:solidFill>
                  <a:schemeClr val="accent1"/>
                </a:solidFill>
              </a:rPr>
              <a:t>Tab key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to toggle down the hierarchy. To toggle backwards, select the paragraph &amp; click </a:t>
            </a:r>
            <a:r>
              <a:rPr lang="en-US" sz="1200" b="1" dirty="0">
                <a:solidFill>
                  <a:schemeClr val="accent1"/>
                </a:solidFill>
              </a:rPr>
              <a:t>Shift key + Tab key 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together.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83CA7B-A731-E243-8E5B-3ED4694E2513}"/>
              </a:ext>
            </a:extLst>
          </p:cNvPr>
          <p:cNvSpPr txBox="1"/>
          <p:nvPr userDrawn="1"/>
        </p:nvSpPr>
        <p:spPr>
          <a:xfrm>
            <a:off x="8343900" y="1549400"/>
            <a:ext cx="3441700" cy="45473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Colour Theme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This template uses a global colour theme, that can be used to colour text or shapes. Please only use colours from this theme to keep the presentation on-brand.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If you copy content from other presentations into this presentation, it will automatically update to this template style. Any graphs built using other template colours will also update to this theme.  </a:t>
            </a:r>
          </a:p>
          <a:p>
            <a:pPr marL="0" algn="l" defTabSz="914400" rtl="0" eaLnBrk="1" latinLnBrk="0" hangingPunct="1">
              <a:spcBef>
                <a:spcPts val="100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Font Theme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The font theme has been set to Arial for body copy, and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Accura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for headings. You don’t need to have these fonts installed as they are contained within the template.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If you copy and paste content from other presentations using non-embeddable fonts, you may be presented with a warning when you save the presentation saying these fonts cannot be embedded. You should replace these font with either Arial or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Accura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using the </a:t>
            </a:r>
            <a:r>
              <a:rPr lang="en-US" sz="1200" b="1" dirty="0">
                <a:solidFill>
                  <a:schemeClr val="accent1"/>
                </a:solidFill>
              </a:rPr>
              <a:t>replace font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function.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440D144-6084-594D-8270-271F96D43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13250" y="4965546"/>
            <a:ext cx="1771650" cy="13787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820856-9243-184A-9338-BE0C69A41D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900" y="3899853"/>
            <a:ext cx="2724150" cy="2387241"/>
          </a:xfrm>
          <a:prstGeom prst="roundRect">
            <a:avLst>
              <a:gd name="adj" fmla="val 1372"/>
            </a:avLst>
          </a:prstGeom>
          <a:ln w="6350">
            <a:solidFill>
              <a:schemeClr val="bg2">
                <a:lumMod val="9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950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094014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D3354-C50A-44DA-92C6-8EC7956EA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1589" y="2808515"/>
            <a:ext cx="9648824" cy="350021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None/>
              <a:defRPr sz="2400">
                <a:solidFill>
                  <a:schemeClr val="accent1"/>
                </a:solidFill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2200" b="0">
                <a:solidFill>
                  <a:schemeClr val="accent1"/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2000" b="0">
                <a:solidFill>
                  <a:schemeClr val="accent1"/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800" b="0">
                <a:solidFill>
                  <a:schemeClr val="accent1"/>
                </a:solidFill>
                <a:latin typeface="+mn-lt"/>
              </a:defRPr>
            </a:lvl4pPr>
            <a:lvl5pPr marL="0" indent="0" algn="ctr">
              <a:spcBef>
                <a:spcPts val="800"/>
              </a:spcBef>
              <a:spcAft>
                <a:spcPts val="800"/>
              </a:spcAft>
              <a:buNone/>
              <a:defRPr sz="1600" b="0">
                <a:solidFill>
                  <a:schemeClr val="accent1"/>
                </a:solidFill>
                <a:latin typeface="+mn-lt"/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/>
          <p:nvPr userDrawn="1"/>
        </p:nvCxnSpPr>
        <p:spPr>
          <a:xfrm>
            <a:off x="5544532" y="2309888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440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4C5742E-64EC-0348-8C45-30435D4D5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9513" y="2764976"/>
            <a:ext cx="4660900" cy="3543749"/>
          </a:xfrm>
        </p:spPr>
        <p:txBody>
          <a:bodyPr anchor="ctr"/>
          <a:lstStyle>
            <a:lvl1pPr>
              <a:defRPr sz="2400"/>
            </a:lvl1pPr>
            <a:lvl2pPr marL="225425" indent="-219075">
              <a:tabLst/>
              <a:defRPr sz="2400"/>
            </a:lvl2pPr>
            <a:lvl3pPr marL="492125" indent="-220663">
              <a:tabLst/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1C865-7310-4245-9BCE-EEB4A0A93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094014"/>
            <a:ext cx="9648824" cy="996043"/>
          </a:xfrm>
        </p:spPr>
        <p:txBody>
          <a:bodyPr anchor="b">
            <a:normAutofit/>
          </a:bodyPr>
          <a:lstStyle>
            <a:lvl1pPr algn="ctr">
              <a:defRPr sz="35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B59043-90A6-406D-BC47-338738A8F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6C42D-3A40-4C2E-8390-9CEACBB9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6713-BE52-4A2E-9F00-92B83DB7A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B186D6-FD68-5243-8F58-0B02A49C149C}"/>
              </a:ext>
            </a:extLst>
          </p:cNvPr>
          <p:cNvCxnSpPr>
            <a:cxnSpLocks/>
          </p:cNvCxnSpPr>
          <p:nvPr userDrawn="1"/>
        </p:nvCxnSpPr>
        <p:spPr>
          <a:xfrm>
            <a:off x="5544532" y="2309888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DCFB7E0F-9FCD-BF44-9E24-7D11C7A44F72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1271588" y="2764977"/>
            <a:ext cx="4661126" cy="3543748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18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5" orient="horz" pos="397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94CF0-1D62-4606-8F29-7313C01C8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37165"/>
            <a:ext cx="9648825" cy="1045029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4F34D-C217-448A-92F7-73DFA79041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1588" y="2775097"/>
            <a:ext cx="4748212" cy="353362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81CE0-AEE0-4C79-9E77-079C34155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775097"/>
            <a:ext cx="4748213" cy="3533628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74F01-6DD3-4EE6-A726-4EB2E0FE4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81A4C-DBAA-4EF9-9308-1878025E8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280E1C-C97F-43FF-8876-1DF8987FD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5007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801" userDrawn="1">
          <p15:clr>
            <a:srgbClr val="FBAE40"/>
          </p15:clr>
        </p15:guide>
        <p15:guide id="2" pos="6879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art Placeholder 12">
            <a:extLst>
              <a:ext uri="{FF2B5EF4-FFF2-40B4-BE49-F238E27FC236}">
                <a16:creationId xmlns:a16="http://schemas.microsoft.com/office/drawing/2014/main" id="{79FEA20B-348D-D347-A70B-B96D11A46E2A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411688" y="1411288"/>
            <a:ext cx="5156425" cy="4897437"/>
          </a:xfrm>
        </p:spPr>
        <p:txBody>
          <a:bodyPr tIns="720000"/>
          <a:lstStyle>
            <a:lvl1pPr algn="ctr"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877ACF-037B-4A88-BE09-2F4A3F1A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1411200"/>
            <a:ext cx="5156425" cy="188797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44AE75-11CD-49D7-95F8-B61066658C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889" y="3499199"/>
            <a:ext cx="5156425" cy="28095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EEC122-35E2-4BA4-8812-27B21E33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t>26/06/2024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E39A4-1C20-409C-A8A5-F7721BCAB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A8E34-1CF0-4474-A275-2FA03A0D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11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ised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E6680C-6F4B-8D47-8573-280B5F95D48F}"/>
              </a:ext>
            </a:extLst>
          </p:cNvPr>
          <p:cNvSpPr/>
          <p:nvPr userDrawn="1"/>
        </p:nvSpPr>
        <p:spPr>
          <a:xfrm>
            <a:off x="0" y="-1"/>
            <a:ext cx="12192000" cy="1511777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445645-A94C-4743-B9FD-AE8E7869CCA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511776"/>
            <a:ext cx="1219200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322C825-D2E1-0C43-BE74-D10537D2E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5112"/>
            <a:ext cx="10944225" cy="761546"/>
          </a:xfrm>
        </p:spPr>
        <p:txBody>
          <a:bodyPr>
            <a:normAutofit/>
          </a:bodyPr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AB2E1-5D12-494B-B036-1A30AB3E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74980-90BB-F54C-A341-6AC0C87FF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251AB-6BEA-6F4A-8D64-A88C74FCD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B2CE3A5-CFE9-E34C-B006-7678A2181BE6}"/>
              </a:ext>
            </a:extLst>
          </p:cNvPr>
          <p:cNvCxnSpPr/>
          <p:nvPr userDrawn="1"/>
        </p:nvCxnSpPr>
        <p:spPr>
          <a:xfrm>
            <a:off x="5452924" y="963139"/>
            <a:ext cx="1102936" cy="0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957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" userDrawn="1">
          <p15:clr>
            <a:srgbClr val="FBAE40"/>
          </p15:clr>
        </p15:guide>
        <p15:guide id="2" pos="7287" userDrawn="1">
          <p15:clr>
            <a:srgbClr val="FBAE40"/>
          </p15:clr>
        </p15:guide>
        <p15:guide id="3" orient="horz" pos="397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E2F9E7-F543-6D41-92ED-9B3D4E34EB29}"/>
              </a:ext>
            </a:extLst>
          </p:cNvPr>
          <p:cNvSpPr/>
          <p:nvPr userDrawn="1"/>
        </p:nvSpPr>
        <p:spPr>
          <a:xfrm>
            <a:off x="0" y="-1"/>
            <a:ext cx="12192000" cy="2472867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BDDB66-442C-DD4D-BECE-DBC029D113D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6670" y="2475910"/>
            <a:ext cx="1221867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6000" y="571384"/>
            <a:ext cx="9941099" cy="761546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Welcome Message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88001" y="1464469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6000" y="3564730"/>
            <a:ext cx="9900000" cy="569119"/>
          </a:xfrm>
        </p:spPr>
        <p:txBody>
          <a:bodyPr bIns="0" anchor="b"/>
          <a:lstStyle>
            <a:lvl1pPr marL="0" indent="0" algn="ctr">
              <a:buNone/>
              <a:defRPr sz="32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your name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D15927A-0639-5B46-947E-12556F087D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146000" y="4764880"/>
            <a:ext cx="9900000" cy="1543845"/>
          </a:xfrm>
        </p:spPr>
        <p:txBody>
          <a:bodyPr anchor="t"/>
          <a:lstStyle>
            <a:lvl1pPr marL="0" indent="0" algn="ctr">
              <a:buNone/>
              <a:defRPr sz="1500" b="0">
                <a:latin typeface="+mn-lt"/>
              </a:defRPr>
            </a:lvl1pPr>
            <a:lvl2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0" indent="0" algn="ctr">
              <a:spcBef>
                <a:spcPts val="800"/>
              </a:spcBef>
              <a:spcAft>
                <a:spcPts val="800"/>
              </a:spcAft>
              <a:buNone/>
              <a:defRPr sz="1500" b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146000" y="4187675"/>
            <a:ext cx="9900000" cy="405755"/>
          </a:xfrm>
        </p:spPr>
        <p:txBody>
          <a:bodyPr tIns="0" anchor="t"/>
          <a:lstStyle>
            <a:lvl1pPr marL="0" indent="0" algn="ctr">
              <a:buNone/>
              <a:defRPr sz="1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add your job title</a:t>
            </a:r>
          </a:p>
        </p:txBody>
      </p:sp>
    </p:spTree>
    <p:extLst>
      <p:ext uri="{BB962C8B-B14F-4D97-AF65-F5344CB8AC3E}">
        <p14:creationId xmlns:p14="http://schemas.microsoft.com/office/powerpoint/2010/main" val="279351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970" userDrawn="1">
          <p15:clr>
            <a:srgbClr val="FBAE40"/>
          </p15:clr>
        </p15:guide>
        <p15:guide id="2" pos="71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X Bi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2726C3-1981-474D-8039-DF8827A69ECE}"/>
              </a:ext>
            </a:extLst>
          </p:cNvPr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7A4238-2545-6547-83E5-2B7FECE6E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73377-2713-9D43-A3CE-ECC3E2D3F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F402F5-BADA-A44A-835C-90B6673D0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86E020-96C0-4184-8C02-9C09790B1A2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93D3CF-1125-1943-A5B1-084FD41794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7328"/>
            <a:ext cx="10944225" cy="1483758"/>
          </a:xfrm>
        </p:spPr>
        <p:txBody>
          <a:bodyPr/>
          <a:lstStyle>
            <a:lvl1pPr algn="ctr">
              <a:defRPr sz="35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dirty="0"/>
              <a:t>Click to add Slide Title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D7DF3F1-C6FD-FB4D-BFEA-CCB147123C3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67107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C7B652C-3B20-6447-A004-6D1FBBFEF6E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7107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2F0289D-B11C-E84A-8B2C-7F947DACAC24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67107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D37BE9D8-404B-844B-84AC-83FEE589D764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94732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598ABAC5-E0A6-3841-ABE6-EFF03099DE2B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394732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88D11134-3B20-C34F-BEA9-33DE61A561B0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94732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0" name="Picture Placeholder 10">
            <a:extLst>
              <a:ext uri="{FF2B5EF4-FFF2-40B4-BE49-F238E27FC236}">
                <a16:creationId xmlns:a16="http://schemas.microsoft.com/office/drawing/2014/main" id="{775F3E08-97D8-7D44-B931-C42B4CAC884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22357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2CEBB9F-09C5-D441-B29D-65F0B39AA7E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2357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9753F05A-1A1D-0E4D-97E7-E5A7190F19FD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2357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3" name="Picture Placeholder 10">
            <a:extLst>
              <a:ext uri="{FF2B5EF4-FFF2-40B4-BE49-F238E27FC236}">
                <a16:creationId xmlns:a16="http://schemas.microsoft.com/office/drawing/2014/main" id="{F4E73095-8B14-8C4A-AEB5-58AAE2F261E4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8499822" y="2300378"/>
            <a:ext cx="2015999" cy="2015999"/>
          </a:xfrm>
          <a:prstGeom prst="ellipse">
            <a:avLst/>
          </a:prstGeom>
          <a:blipFill>
            <a:blip r:embed="rId2"/>
            <a:srcRect/>
            <a:stretch>
              <a:fillRect/>
            </a:stretch>
          </a:blipFill>
          <a:ln w="31750"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lIns="180000" tIns="0" rIns="180000" bIns="0" anchor="b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change photo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FC1C1A4-1DDB-BE49-B470-DD6ED0DFCE13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499822" y="4419600"/>
            <a:ext cx="2016000" cy="311150"/>
          </a:xfrm>
        </p:spPr>
        <p:txBody>
          <a:bodyPr bIns="0" anchor="t"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E5FADE5-4F46-5641-840F-EFFAB48738EF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8499822" y="4800599"/>
            <a:ext cx="2016000" cy="1508125"/>
          </a:xfrm>
        </p:spPr>
        <p:txBody>
          <a:bodyPr tIns="0" anchor="t"/>
          <a:lstStyle>
            <a:lvl1pPr marL="0" indent="0" algn="ctr">
              <a:buNone/>
              <a:defRPr sz="1400" b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994863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13E1F4-6469-4259-8326-C1221673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099912"/>
            <a:ext cx="10944225" cy="761546"/>
          </a:xfrm>
          <a:prstGeom prst="rect">
            <a:avLst/>
          </a:prstGeom>
        </p:spPr>
        <p:txBody>
          <a:bodyPr vert="horz" lIns="0" tIns="45720" rIns="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3A0D87-9EF2-4AFC-AF81-4991DB741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857499"/>
            <a:ext cx="10944226" cy="345122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B78D0-F4B1-406A-8098-9094A2BBFE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41144" y="6468305"/>
            <a:ext cx="1509712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accent1"/>
                </a:solidFill>
              </a:defRPr>
            </a:lvl1pPr>
          </a:lstStyle>
          <a:p>
            <a:fld id="{78EBBD48-3D6E-4F7B-BCE3-F09CBB24A0C9}" type="datetimeFigureOut">
              <a:rPr lang="en-GB" smtClean="0"/>
              <a:pPr/>
              <a:t>26/06/2024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41411-FE54-4215-8A6E-5DAC88A99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3888" y="6468305"/>
            <a:ext cx="4114800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647F2-1134-411F-9CF5-6C50E61DD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7099" y="6468305"/>
            <a:ext cx="481013" cy="20407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86E020-96C0-4184-8C02-9C09790B1A2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E7CA85-3BF4-C349-8770-7AEE4938F372}"/>
              </a:ext>
            </a:extLst>
          </p:cNvPr>
          <p:cNvSpPr/>
          <p:nvPr userDrawn="1"/>
        </p:nvSpPr>
        <p:spPr>
          <a:xfrm>
            <a:off x="0" y="0"/>
            <a:ext cx="12192000" cy="879890"/>
          </a:xfrm>
          <a:prstGeom prst="rect">
            <a:avLst/>
          </a:prstGeom>
          <a:gradFill flip="none" rotWithShape="1">
            <a:gsLst>
              <a:gs pos="78000">
                <a:srgbClr val="13A9BD"/>
              </a:gs>
              <a:gs pos="54000">
                <a:srgbClr val="0E8CAA"/>
              </a:gs>
              <a:gs pos="27000">
                <a:srgbClr val="096D91"/>
              </a:gs>
              <a:gs pos="100000">
                <a:srgbClr val="17BACB"/>
              </a:gs>
            </a:gsLst>
            <a:lin ang="14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0A26C2-6F0F-334D-AE36-A02EED38A909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879890"/>
            <a:ext cx="12192000" cy="0"/>
          </a:xfrm>
          <a:prstGeom prst="line">
            <a:avLst/>
          </a:prstGeom>
          <a:ln w="571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aphic 30">
            <a:extLst>
              <a:ext uri="{FF2B5EF4-FFF2-40B4-BE49-F238E27FC236}">
                <a16:creationId xmlns:a16="http://schemas.microsoft.com/office/drawing/2014/main" id="{F856BDC1-AF66-9A4B-A5EC-51ABD6DCDE2F}"/>
              </a:ext>
            </a:extLst>
          </p:cNvPr>
          <p:cNvGrpSpPr/>
          <p:nvPr userDrawn="1"/>
        </p:nvGrpSpPr>
        <p:grpSpPr>
          <a:xfrm>
            <a:off x="9810750" y="310005"/>
            <a:ext cx="1854200" cy="259153"/>
            <a:chOff x="720683" y="2688712"/>
            <a:chExt cx="10763011" cy="1504301"/>
          </a:xfrm>
          <a:solidFill>
            <a:schemeClr val="bg1"/>
          </a:solidFill>
        </p:grpSpPr>
        <p:sp>
          <p:nvSpPr>
            <p:cNvPr id="28" name="Graphic 30">
              <a:extLst>
                <a:ext uri="{FF2B5EF4-FFF2-40B4-BE49-F238E27FC236}">
                  <a16:creationId xmlns:a16="http://schemas.microsoft.com/office/drawing/2014/main" id="{FB48EBEC-F33C-4F41-AA49-F0C79F84BCFE}"/>
                </a:ext>
              </a:extLst>
            </p:cNvPr>
            <p:cNvSpPr/>
            <p:nvPr/>
          </p:nvSpPr>
          <p:spPr>
            <a:xfrm>
              <a:off x="720683" y="2688712"/>
              <a:ext cx="3297558" cy="1430272"/>
            </a:xfrm>
            <a:custGeom>
              <a:avLst/>
              <a:gdLst>
                <a:gd name="connsiteX0" fmla="*/ 1721625 w 3297558"/>
                <a:gd name="connsiteY0" fmla="*/ 557113 h 1430272"/>
                <a:gd name="connsiteX1" fmla="*/ 2380565 w 3297558"/>
                <a:gd name="connsiteY1" fmla="*/ 557113 h 1430272"/>
                <a:gd name="connsiteX2" fmla="*/ 2380565 w 3297558"/>
                <a:gd name="connsiteY2" fmla="*/ 401463 h 1430272"/>
                <a:gd name="connsiteX3" fmla="*/ 1872077 w 3297558"/>
                <a:gd name="connsiteY3" fmla="*/ 401463 h 1430272"/>
                <a:gd name="connsiteX4" fmla="*/ 1872077 w 3297558"/>
                <a:gd name="connsiteY4" fmla="*/ 149956 h 1430272"/>
                <a:gd name="connsiteX5" fmla="*/ 3141394 w 3297558"/>
                <a:gd name="connsiteY5" fmla="*/ 149956 h 1430272"/>
                <a:gd name="connsiteX6" fmla="*/ 3141394 w 3297558"/>
                <a:gd name="connsiteY6" fmla="*/ 401463 h 1430272"/>
                <a:gd name="connsiteX7" fmla="*/ 2637666 w 3297558"/>
                <a:gd name="connsiteY7" fmla="*/ 401463 h 1430272"/>
                <a:gd name="connsiteX8" fmla="*/ 2637666 w 3297558"/>
                <a:gd name="connsiteY8" fmla="*/ 1279368 h 1430272"/>
                <a:gd name="connsiteX9" fmla="*/ 2380565 w 3297558"/>
                <a:gd name="connsiteY9" fmla="*/ 1279368 h 1430272"/>
                <a:gd name="connsiteX10" fmla="*/ 2380565 w 3297558"/>
                <a:gd name="connsiteY10" fmla="*/ 682393 h 1430272"/>
                <a:gd name="connsiteX11" fmla="*/ 1721625 w 3297558"/>
                <a:gd name="connsiteY11" fmla="*/ 682393 h 1430272"/>
                <a:gd name="connsiteX12" fmla="*/ 1721625 w 3297558"/>
                <a:gd name="connsiteY12" fmla="*/ 1134158 h 1430272"/>
                <a:gd name="connsiteX13" fmla="*/ 1580695 w 3297558"/>
                <a:gd name="connsiteY13" fmla="*/ 1134158 h 1430272"/>
                <a:gd name="connsiteX14" fmla="*/ 1580695 w 3297558"/>
                <a:gd name="connsiteY14" fmla="*/ 682393 h 1430272"/>
                <a:gd name="connsiteX15" fmla="*/ 920803 w 3297558"/>
                <a:gd name="connsiteY15" fmla="*/ 682393 h 1430272"/>
                <a:gd name="connsiteX16" fmla="*/ 920803 w 3297558"/>
                <a:gd name="connsiteY16" fmla="*/ 1279368 h 1430272"/>
                <a:gd name="connsiteX17" fmla="*/ 664654 w 3297558"/>
                <a:gd name="connsiteY17" fmla="*/ 1279368 h 1430272"/>
                <a:gd name="connsiteX18" fmla="*/ 664654 w 3297558"/>
                <a:gd name="connsiteY18" fmla="*/ 401463 h 1430272"/>
                <a:gd name="connsiteX19" fmla="*/ 160926 w 3297558"/>
                <a:gd name="connsiteY19" fmla="*/ 401463 h 1430272"/>
                <a:gd name="connsiteX20" fmla="*/ 160926 w 3297558"/>
                <a:gd name="connsiteY20" fmla="*/ 149956 h 1430272"/>
                <a:gd name="connsiteX21" fmla="*/ 1424530 w 3297558"/>
                <a:gd name="connsiteY21" fmla="*/ 149956 h 1430272"/>
                <a:gd name="connsiteX22" fmla="*/ 1424530 w 3297558"/>
                <a:gd name="connsiteY22" fmla="*/ 401463 h 1430272"/>
                <a:gd name="connsiteX23" fmla="*/ 920803 w 3297558"/>
                <a:gd name="connsiteY23" fmla="*/ 401463 h 1430272"/>
                <a:gd name="connsiteX24" fmla="*/ 920803 w 3297558"/>
                <a:gd name="connsiteY24" fmla="*/ 557113 h 1430272"/>
                <a:gd name="connsiteX25" fmla="*/ 1580695 w 3297558"/>
                <a:gd name="connsiteY25" fmla="*/ 557113 h 1430272"/>
                <a:gd name="connsiteX26" fmla="*/ 1580695 w 3297558"/>
                <a:gd name="connsiteY26" fmla="*/ 0 h 1430272"/>
                <a:gd name="connsiteX27" fmla="*/ 0 w 3297558"/>
                <a:gd name="connsiteY27" fmla="*/ 0 h 1430272"/>
                <a:gd name="connsiteX28" fmla="*/ 0 w 3297558"/>
                <a:gd name="connsiteY28" fmla="*/ 557113 h 1430272"/>
                <a:gd name="connsiteX29" fmla="*/ 508489 w 3297558"/>
                <a:gd name="connsiteY29" fmla="*/ 557113 h 1430272"/>
                <a:gd name="connsiteX30" fmla="*/ 508489 w 3297558"/>
                <a:gd name="connsiteY30" fmla="*/ 1430273 h 1430272"/>
                <a:gd name="connsiteX31" fmla="*/ 1072207 w 3297558"/>
                <a:gd name="connsiteY31" fmla="*/ 1430273 h 1430272"/>
                <a:gd name="connsiteX32" fmla="*/ 1072207 w 3297558"/>
                <a:gd name="connsiteY32" fmla="*/ 832348 h 1430272"/>
                <a:gd name="connsiteX33" fmla="*/ 1424530 w 3297558"/>
                <a:gd name="connsiteY33" fmla="*/ 832348 h 1430272"/>
                <a:gd name="connsiteX34" fmla="*/ 1424530 w 3297558"/>
                <a:gd name="connsiteY34" fmla="*/ 1284113 h 1430272"/>
                <a:gd name="connsiteX35" fmla="*/ 1872077 w 3297558"/>
                <a:gd name="connsiteY35" fmla="*/ 1284113 h 1430272"/>
                <a:gd name="connsiteX36" fmla="*/ 1872077 w 3297558"/>
                <a:gd name="connsiteY36" fmla="*/ 832348 h 1430272"/>
                <a:gd name="connsiteX37" fmla="*/ 2225352 w 3297558"/>
                <a:gd name="connsiteY37" fmla="*/ 832348 h 1430272"/>
                <a:gd name="connsiteX38" fmla="*/ 2225352 w 3297558"/>
                <a:gd name="connsiteY38" fmla="*/ 1430273 h 1430272"/>
                <a:gd name="connsiteX39" fmla="*/ 2793831 w 3297558"/>
                <a:gd name="connsiteY39" fmla="*/ 1430273 h 1430272"/>
                <a:gd name="connsiteX40" fmla="*/ 2793831 w 3297558"/>
                <a:gd name="connsiteY40" fmla="*/ 557113 h 1430272"/>
                <a:gd name="connsiteX41" fmla="*/ 3297559 w 3297558"/>
                <a:gd name="connsiteY41" fmla="*/ 557113 h 1430272"/>
                <a:gd name="connsiteX42" fmla="*/ 3297559 w 3297558"/>
                <a:gd name="connsiteY42" fmla="*/ 0 h 1430272"/>
                <a:gd name="connsiteX43" fmla="*/ 1721625 w 3297558"/>
                <a:gd name="connsiteY43" fmla="*/ 0 h 1430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297558" h="1430272">
                  <a:moveTo>
                    <a:pt x="1721625" y="557113"/>
                  </a:moveTo>
                  <a:lnTo>
                    <a:pt x="2380565" y="557113"/>
                  </a:lnTo>
                  <a:lnTo>
                    <a:pt x="2380565" y="401463"/>
                  </a:lnTo>
                  <a:lnTo>
                    <a:pt x="1872077" y="401463"/>
                  </a:lnTo>
                  <a:lnTo>
                    <a:pt x="1872077" y="149956"/>
                  </a:lnTo>
                  <a:lnTo>
                    <a:pt x="3141394" y="149956"/>
                  </a:lnTo>
                  <a:lnTo>
                    <a:pt x="3141394" y="401463"/>
                  </a:lnTo>
                  <a:lnTo>
                    <a:pt x="2637666" y="401463"/>
                  </a:lnTo>
                  <a:lnTo>
                    <a:pt x="2637666" y="1279368"/>
                  </a:lnTo>
                  <a:lnTo>
                    <a:pt x="2380565" y="1279368"/>
                  </a:lnTo>
                  <a:lnTo>
                    <a:pt x="2380565" y="682393"/>
                  </a:lnTo>
                  <a:lnTo>
                    <a:pt x="1721625" y="682393"/>
                  </a:lnTo>
                  <a:lnTo>
                    <a:pt x="1721625" y="1134158"/>
                  </a:lnTo>
                  <a:lnTo>
                    <a:pt x="1580695" y="1134158"/>
                  </a:lnTo>
                  <a:lnTo>
                    <a:pt x="1580695" y="682393"/>
                  </a:lnTo>
                  <a:lnTo>
                    <a:pt x="920803" y="682393"/>
                  </a:lnTo>
                  <a:lnTo>
                    <a:pt x="920803" y="1279368"/>
                  </a:lnTo>
                  <a:lnTo>
                    <a:pt x="664654" y="1279368"/>
                  </a:lnTo>
                  <a:lnTo>
                    <a:pt x="664654" y="401463"/>
                  </a:lnTo>
                  <a:lnTo>
                    <a:pt x="160926" y="401463"/>
                  </a:lnTo>
                  <a:lnTo>
                    <a:pt x="160926" y="149956"/>
                  </a:lnTo>
                  <a:lnTo>
                    <a:pt x="1424530" y="149956"/>
                  </a:lnTo>
                  <a:lnTo>
                    <a:pt x="1424530" y="401463"/>
                  </a:lnTo>
                  <a:lnTo>
                    <a:pt x="920803" y="401463"/>
                  </a:lnTo>
                  <a:lnTo>
                    <a:pt x="920803" y="557113"/>
                  </a:lnTo>
                  <a:lnTo>
                    <a:pt x="1580695" y="557113"/>
                  </a:lnTo>
                  <a:lnTo>
                    <a:pt x="1580695" y="0"/>
                  </a:lnTo>
                  <a:lnTo>
                    <a:pt x="0" y="0"/>
                  </a:lnTo>
                  <a:lnTo>
                    <a:pt x="0" y="557113"/>
                  </a:lnTo>
                  <a:lnTo>
                    <a:pt x="508489" y="557113"/>
                  </a:lnTo>
                  <a:lnTo>
                    <a:pt x="508489" y="1430273"/>
                  </a:lnTo>
                  <a:lnTo>
                    <a:pt x="1072207" y="1430273"/>
                  </a:lnTo>
                  <a:lnTo>
                    <a:pt x="1072207" y="832348"/>
                  </a:lnTo>
                  <a:lnTo>
                    <a:pt x="1424530" y="832348"/>
                  </a:lnTo>
                  <a:lnTo>
                    <a:pt x="1424530" y="1284113"/>
                  </a:lnTo>
                  <a:lnTo>
                    <a:pt x="1872077" y="1284113"/>
                  </a:lnTo>
                  <a:lnTo>
                    <a:pt x="1872077" y="832348"/>
                  </a:lnTo>
                  <a:lnTo>
                    <a:pt x="2225352" y="832348"/>
                  </a:lnTo>
                  <a:lnTo>
                    <a:pt x="2225352" y="1430273"/>
                  </a:lnTo>
                  <a:lnTo>
                    <a:pt x="2793831" y="1430273"/>
                  </a:lnTo>
                  <a:lnTo>
                    <a:pt x="2793831" y="557113"/>
                  </a:lnTo>
                  <a:lnTo>
                    <a:pt x="3297559" y="557113"/>
                  </a:lnTo>
                  <a:lnTo>
                    <a:pt x="3297559" y="0"/>
                  </a:lnTo>
                  <a:lnTo>
                    <a:pt x="1721625" y="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Graphic 30">
              <a:extLst>
                <a:ext uri="{FF2B5EF4-FFF2-40B4-BE49-F238E27FC236}">
                  <a16:creationId xmlns:a16="http://schemas.microsoft.com/office/drawing/2014/main" id="{72E8BFAE-4DDB-F041-8326-C7E3A04243C2}"/>
                </a:ext>
              </a:extLst>
            </p:cNvPr>
            <p:cNvSpPr/>
            <p:nvPr/>
          </p:nvSpPr>
          <p:spPr>
            <a:xfrm>
              <a:off x="4294388" y="3105361"/>
              <a:ext cx="635134" cy="757370"/>
            </a:xfrm>
            <a:custGeom>
              <a:avLst/>
              <a:gdLst>
                <a:gd name="connsiteX0" fmla="*/ 635135 w 635134"/>
                <a:gd name="connsiteY0" fmla="*/ 0 h 757370"/>
                <a:gd name="connsiteX1" fmla="*/ 0 w 635134"/>
                <a:gd name="connsiteY1" fmla="*/ 0 h 757370"/>
                <a:gd name="connsiteX2" fmla="*/ 0 w 635134"/>
                <a:gd name="connsiteY2" fmla="*/ 134770 h 757370"/>
                <a:gd name="connsiteX3" fmla="*/ 232343 w 635134"/>
                <a:gd name="connsiteY3" fmla="*/ 134770 h 757370"/>
                <a:gd name="connsiteX4" fmla="*/ 232343 w 635134"/>
                <a:gd name="connsiteY4" fmla="*/ 757371 h 757370"/>
                <a:gd name="connsiteX5" fmla="*/ 402792 w 635134"/>
                <a:gd name="connsiteY5" fmla="*/ 757371 h 757370"/>
                <a:gd name="connsiteX6" fmla="*/ 402792 w 635134"/>
                <a:gd name="connsiteY6" fmla="*/ 134770 h 757370"/>
                <a:gd name="connsiteX7" fmla="*/ 635135 w 635134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5134" h="757370">
                  <a:moveTo>
                    <a:pt x="635135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2343" y="134770"/>
                  </a:lnTo>
                  <a:lnTo>
                    <a:pt x="232343" y="757371"/>
                  </a:lnTo>
                  <a:lnTo>
                    <a:pt x="402792" y="757371"/>
                  </a:lnTo>
                  <a:lnTo>
                    <a:pt x="402792" y="134770"/>
                  </a:lnTo>
                  <a:lnTo>
                    <a:pt x="635135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Graphic 30">
              <a:extLst>
                <a:ext uri="{FF2B5EF4-FFF2-40B4-BE49-F238E27FC236}">
                  <a16:creationId xmlns:a16="http://schemas.microsoft.com/office/drawing/2014/main" id="{68D57253-4536-514C-9A09-4370AE515C17}"/>
                </a:ext>
              </a:extLst>
            </p:cNvPr>
            <p:cNvSpPr/>
            <p:nvPr/>
          </p:nvSpPr>
          <p:spPr>
            <a:xfrm>
              <a:off x="4853344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7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4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5" y="582976"/>
                    <a:pt x="558957" y="512744"/>
                    <a:pt x="558957" y="286861"/>
                  </a:cubicBezTo>
                  <a:cubicBezTo>
                    <a:pt x="558957" y="60979"/>
                    <a:pt x="494205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9" y="452002"/>
                    <a:pt x="176162" y="421631"/>
                    <a:pt x="176162" y="286861"/>
                  </a:cubicBezTo>
                  <a:cubicBezTo>
                    <a:pt x="176162" y="151142"/>
                    <a:pt x="196159" y="121720"/>
                    <a:pt x="277098" y="121720"/>
                  </a:cubicBezTo>
                  <a:cubicBezTo>
                    <a:pt x="358037" y="121720"/>
                    <a:pt x="378034" y="152091"/>
                    <a:pt x="378034" y="286861"/>
                  </a:cubicBezTo>
                  <a:cubicBezTo>
                    <a:pt x="378034" y="422580"/>
                    <a:pt x="358037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Graphic 30">
              <a:extLst>
                <a:ext uri="{FF2B5EF4-FFF2-40B4-BE49-F238E27FC236}">
                  <a16:creationId xmlns:a16="http://schemas.microsoft.com/office/drawing/2014/main" id="{285314EF-B6E4-6342-878F-2D1A35F2248A}"/>
                </a:ext>
              </a:extLst>
            </p:cNvPr>
            <p:cNvSpPr/>
            <p:nvPr/>
          </p:nvSpPr>
          <p:spPr>
            <a:xfrm>
              <a:off x="5502763" y="3294920"/>
              <a:ext cx="523724" cy="567811"/>
            </a:xfrm>
            <a:custGeom>
              <a:avLst/>
              <a:gdLst>
                <a:gd name="connsiteX0" fmla="*/ 353276 w 523724"/>
                <a:gd name="connsiteY0" fmla="*/ 258 h 567811"/>
                <a:gd name="connsiteX1" fmla="*/ 146642 w 523724"/>
                <a:gd name="connsiteY1" fmla="*/ 65745 h 567811"/>
                <a:gd name="connsiteX2" fmla="*/ 116172 w 523724"/>
                <a:gd name="connsiteY2" fmla="*/ 10698 h 567811"/>
                <a:gd name="connsiteX3" fmla="*/ 0 w 523724"/>
                <a:gd name="connsiteY3" fmla="*/ 10698 h 567811"/>
                <a:gd name="connsiteX4" fmla="*/ 0 w 523724"/>
                <a:gd name="connsiteY4" fmla="*/ 567811 h 567811"/>
                <a:gd name="connsiteX5" fmla="*/ 171401 w 523724"/>
                <a:gd name="connsiteY5" fmla="*/ 567811 h 567811"/>
                <a:gd name="connsiteX6" fmla="*/ 171401 w 523724"/>
                <a:gd name="connsiteY6" fmla="*/ 140723 h 567811"/>
                <a:gd name="connsiteX7" fmla="*/ 266623 w 523724"/>
                <a:gd name="connsiteY7" fmla="*/ 130283 h 567811"/>
                <a:gd name="connsiteX8" fmla="*/ 352324 w 523724"/>
                <a:gd name="connsiteY8" fmla="*/ 246071 h 567811"/>
                <a:gd name="connsiteX9" fmla="*/ 352324 w 523724"/>
                <a:gd name="connsiteY9" fmla="*/ 566862 h 567811"/>
                <a:gd name="connsiteX10" fmla="*/ 523724 w 523724"/>
                <a:gd name="connsiteY10" fmla="*/ 566862 h 567811"/>
                <a:gd name="connsiteX11" fmla="*/ 523724 w 523724"/>
                <a:gd name="connsiteY11" fmla="*/ 181533 h 567811"/>
                <a:gd name="connsiteX12" fmla="*/ 353276 w 523724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24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2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4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3724" y="56254"/>
                    <a:pt x="463734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Graphic 30">
              <a:extLst>
                <a:ext uri="{FF2B5EF4-FFF2-40B4-BE49-F238E27FC236}">
                  <a16:creationId xmlns:a16="http://schemas.microsoft.com/office/drawing/2014/main" id="{0CAAFB9B-4581-204F-8767-99EA387F09C5}"/>
                </a:ext>
              </a:extLst>
            </p:cNvPr>
            <p:cNvSpPr/>
            <p:nvPr/>
          </p:nvSpPr>
          <p:spPr>
            <a:xfrm>
              <a:off x="6157894" y="3094921"/>
              <a:ext cx="563717" cy="767810"/>
            </a:xfrm>
            <a:custGeom>
              <a:avLst/>
              <a:gdLst>
                <a:gd name="connsiteX0" fmla="*/ 558957 w 563717"/>
                <a:gd name="connsiteY0" fmla="*/ 210697 h 767810"/>
                <a:gd name="connsiteX1" fmla="*/ 357085 w 563717"/>
                <a:gd name="connsiteY1" fmla="*/ 210697 h 767810"/>
                <a:gd name="connsiteX2" fmla="*/ 220917 w 563717"/>
                <a:gd name="connsiteY2" fmla="*/ 416649 h 767810"/>
                <a:gd name="connsiteX3" fmla="*/ 171401 w 563717"/>
                <a:gd name="connsiteY3" fmla="*/ 416649 h 767810"/>
                <a:gd name="connsiteX4" fmla="*/ 171401 w 563717"/>
                <a:gd name="connsiteY4" fmla="*/ 0 h 767810"/>
                <a:gd name="connsiteX5" fmla="*/ 0 w 563717"/>
                <a:gd name="connsiteY5" fmla="*/ 0 h 767810"/>
                <a:gd name="connsiteX6" fmla="*/ 0 w 563717"/>
                <a:gd name="connsiteY6" fmla="*/ 767811 h 767810"/>
                <a:gd name="connsiteX7" fmla="*/ 171401 w 563717"/>
                <a:gd name="connsiteY7" fmla="*/ 767811 h 767810"/>
                <a:gd name="connsiteX8" fmla="*/ 171401 w 563717"/>
                <a:gd name="connsiteY8" fmla="*/ 541928 h 767810"/>
                <a:gd name="connsiteX9" fmla="*/ 220917 w 563717"/>
                <a:gd name="connsiteY9" fmla="*/ 541928 h 767810"/>
                <a:gd name="connsiteX10" fmla="*/ 361846 w 563717"/>
                <a:gd name="connsiteY10" fmla="*/ 767811 h 767810"/>
                <a:gd name="connsiteX11" fmla="*/ 563718 w 563717"/>
                <a:gd name="connsiteY11" fmla="*/ 767811 h 767810"/>
                <a:gd name="connsiteX12" fmla="*/ 361846 w 563717"/>
                <a:gd name="connsiteY12" fmla="*/ 482136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717" h="767810">
                  <a:moveTo>
                    <a:pt x="558957" y="210697"/>
                  </a:moveTo>
                  <a:lnTo>
                    <a:pt x="357085" y="210697"/>
                  </a:lnTo>
                  <a:lnTo>
                    <a:pt x="220917" y="416649"/>
                  </a:lnTo>
                  <a:lnTo>
                    <a:pt x="171401" y="416649"/>
                  </a:lnTo>
                  <a:lnTo>
                    <a:pt x="171401" y="0"/>
                  </a:lnTo>
                  <a:lnTo>
                    <a:pt x="0" y="0"/>
                  </a:lnTo>
                  <a:lnTo>
                    <a:pt x="0" y="767811"/>
                  </a:lnTo>
                  <a:lnTo>
                    <a:pt x="171401" y="767811"/>
                  </a:lnTo>
                  <a:lnTo>
                    <a:pt x="171401" y="541928"/>
                  </a:lnTo>
                  <a:lnTo>
                    <a:pt x="220917" y="541928"/>
                  </a:lnTo>
                  <a:lnTo>
                    <a:pt x="361846" y="767811"/>
                  </a:lnTo>
                  <a:lnTo>
                    <a:pt x="563718" y="767811"/>
                  </a:lnTo>
                  <a:lnTo>
                    <a:pt x="361846" y="48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Graphic 30">
              <a:extLst>
                <a:ext uri="{FF2B5EF4-FFF2-40B4-BE49-F238E27FC236}">
                  <a16:creationId xmlns:a16="http://schemas.microsoft.com/office/drawing/2014/main" id="{30907FB2-417E-6A4D-9071-437A2BEF5B77}"/>
                </a:ext>
              </a:extLst>
            </p:cNvPr>
            <p:cNvSpPr/>
            <p:nvPr/>
          </p:nvSpPr>
          <p:spPr>
            <a:xfrm>
              <a:off x="6796838" y="3305618"/>
              <a:ext cx="171400" cy="561858"/>
            </a:xfrm>
            <a:custGeom>
              <a:avLst/>
              <a:gdLst>
                <a:gd name="connsiteX0" fmla="*/ 0 w 171400"/>
                <a:gd name="connsiteY0" fmla="*/ 0 h 561858"/>
                <a:gd name="connsiteX1" fmla="*/ 171400 w 171400"/>
                <a:gd name="connsiteY1" fmla="*/ 0 h 561858"/>
                <a:gd name="connsiteX2" fmla="*/ 171400 w 171400"/>
                <a:gd name="connsiteY2" fmla="*/ 561859 h 561858"/>
                <a:gd name="connsiteX3" fmla="*/ 0 w 171400"/>
                <a:gd name="connsiteY3" fmla="*/ 561859 h 561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561858">
                  <a:moveTo>
                    <a:pt x="0" y="0"/>
                  </a:moveTo>
                  <a:lnTo>
                    <a:pt x="171400" y="0"/>
                  </a:lnTo>
                  <a:lnTo>
                    <a:pt x="171400" y="561859"/>
                  </a:lnTo>
                  <a:lnTo>
                    <a:pt x="0" y="561859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Graphic 30">
              <a:extLst>
                <a:ext uri="{FF2B5EF4-FFF2-40B4-BE49-F238E27FC236}">
                  <a16:creationId xmlns:a16="http://schemas.microsoft.com/office/drawing/2014/main" id="{817E0346-3F96-8F4B-B8AA-D0477E74ABCB}"/>
                </a:ext>
              </a:extLst>
            </p:cNvPr>
            <p:cNvSpPr/>
            <p:nvPr/>
          </p:nvSpPr>
          <p:spPr>
            <a:xfrm>
              <a:off x="6776841" y="3074990"/>
              <a:ext cx="201872" cy="161344"/>
            </a:xfrm>
            <a:custGeom>
              <a:avLst/>
              <a:gdLst>
                <a:gd name="connsiteX0" fmla="*/ 100936 w 201872"/>
                <a:gd name="connsiteY0" fmla="*/ 0 h 161344"/>
                <a:gd name="connsiteX1" fmla="*/ 0 w 201872"/>
                <a:gd name="connsiteY1" fmla="*/ 80672 h 161344"/>
                <a:gd name="connsiteX2" fmla="*/ 100936 w 201872"/>
                <a:gd name="connsiteY2" fmla="*/ 161345 h 161344"/>
                <a:gd name="connsiteX3" fmla="*/ 201872 w 201872"/>
                <a:gd name="connsiteY3" fmla="*/ 80672 h 161344"/>
                <a:gd name="connsiteX4" fmla="*/ 100936 w 201872"/>
                <a:gd name="connsiteY4" fmla="*/ 0 h 16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872" h="161344">
                  <a:moveTo>
                    <a:pt x="100936" y="0"/>
                  </a:moveTo>
                  <a:cubicBezTo>
                    <a:pt x="15235" y="0"/>
                    <a:pt x="0" y="15185"/>
                    <a:pt x="0" y="80672"/>
                  </a:cubicBezTo>
                  <a:cubicBezTo>
                    <a:pt x="0" y="150905"/>
                    <a:pt x="15235" y="161345"/>
                    <a:pt x="100936" y="161345"/>
                  </a:cubicBezTo>
                  <a:cubicBezTo>
                    <a:pt x="186636" y="161345"/>
                    <a:pt x="201872" y="150905"/>
                    <a:pt x="201872" y="80672"/>
                  </a:cubicBezTo>
                  <a:cubicBezTo>
                    <a:pt x="201872" y="15185"/>
                    <a:pt x="186636" y="4745"/>
                    <a:pt x="100936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Graphic 30">
              <a:extLst>
                <a:ext uri="{FF2B5EF4-FFF2-40B4-BE49-F238E27FC236}">
                  <a16:creationId xmlns:a16="http://schemas.microsoft.com/office/drawing/2014/main" id="{42848061-5724-BD47-9BD6-A6CD3F0FCFEB}"/>
                </a:ext>
              </a:extLst>
            </p:cNvPr>
            <p:cNvSpPr/>
            <p:nvPr/>
          </p:nvSpPr>
          <p:spPr>
            <a:xfrm>
              <a:off x="7108216" y="3294920"/>
              <a:ext cx="523736" cy="567811"/>
            </a:xfrm>
            <a:custGeom>
              <a:avLst/>
              <a:gdLst>
                <a:gd name="connsiteX0" fmla="*/ 353276 w 523736"/>
                <a:gd name="connsiteY0" fmla="*/ 258 h 567811"/>
                <a:gd name="connsiteX1" fmla="*/ 146643 w 523736"/>
                <a:gd name="connsiteY1" fmla="*/ 65745 h 567811"/>
                <a:gd name="connsiteX2" fmla="*/ 116172 w 523736"/>
                <a:gd name="connsiteY2" fmla="*/ 10698 h 567811"/>
                <a:gd name="connsiteX3" fmla="*/ 0 w 523736"/>
                <a:gd name="connsiteY3" fmla="*/ 10698 h 567811"/>
                <a:gd name="connsiteX4" fmla="*/ 0 w 523736"/>
                <a:gd name="connsiteY4" fmla="*/ 567811 h 567811"/>
                <a:gd name="connsiteX5" fmla="*/ 171401 w 523736"/>
                <a:gd name="connsiteY5" fmla="*/ 567811 h 567811"/>
                <a:gd name="connsiteX6" fmla="*/ 171401 w 523736"/>
                <a:gd name="connsiteY6" fmla="*/ 140723 h 567811"/>
                <a:gd name="connsiteX7" fmla="*/ 266623 w 523736"/>
                <a:gd name="connsiteY7" fmla="*/ 130283 h 567811"/>
                <a:gd name="connsiteX8" fmla="*/ 352324 w 523736"/>
                <a:gd name="connsiteY8" fmla="*/ 246071 h 567811"/>
                <a:gd name="connsiteX9" fmla="*/ 352324 w 523736"/>
                <a:gd name="connsiteY9" fmla="*/ 566862 h 567811"/>
                <a:gd name="connsiteX10" fmla="*/ 523724 w 523736"/>
                <a:gd name="connsiteY10" fmla="*/ 566862 h 567811"/>
                <a:gd name="connsiteX11" fmla="*/ 523724 w 523736"/>
                <a:gd name="connsiteY11" fmla="*/ 181533 h 567811"/>
                <a:gd name="connsiteX12" fmla="*/ 353276 w 523736"/>
                <a:gd name="connsiteY12" fmla="*/ 258 h 567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3736" h="567811">
                  <a:moveTo>
                    <a:pt x="353276" y="258"/>
                  </a:moveTo>
                  <a:cubicBezTo>
                    <a:pt x="293286" y="258"/>
                    <a:pt x="212346" y="24934"/>
                    <a:pt x="146643" y="65745"/>
                  </a:cubicBezTo>
                  <a:lnTo>
                    <a:pt x="116172" y="10698"/>
                  </a:lnTo>
                  <a:lnTo>
                    <a:pt x="0" y="10698"/>
                  </a:lnTo>
                  <a:lnTo>
                    <a:pt x="0" y="567811"/>
                  </a:lnTo>
                  <a:lnTo>
                    <a:pt x="171401" y="567811"/>
                  </a:lnTo>
                  <a:lnTo>
                    <a:pt x="171401" y="140723"/>
                  </a:lnTo>
                  <a:cubicBezTo>
                    <a:pt x="201872" y="135977"/>
                    <a:pt x="237105" y="130283"/>
                    <a:pt x="266623" y="130283"/>
                  </a:cubicBezTo>
                  <a:cubicBezTo>
                    <a:pt x="341849" y="130283"/>
                    <a:pt x="352324" y="140723"/>
                    <a:pt x="352324" y="246071"/>
                  </a:cubicBezTo>
                  <a:lnTo>
                    <a:pt x="352324" y="566862"/>
                  </a:lnTo>
                  <a:lnTo>
                    <a:pt x="523724" y="566862"/>
                  </a:lnTo>
                  <a:lnTo>
                    <a:pt x="523724" y="181533"/>
                  </a:lnTo>
                  <a:cubicBezTo>
                    <a:pt x="524677" y="56254"/>
                    <a:pt x="469447" y="-4487"/>
                    <a:pt x="353276" y="258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Graphic 30">
              <a:extLst>
                <a:ext uri="{FF2B5EF4-FFF2-40B4-BE49-F238E27FC236}">
                  <a16:creationId xmlns:a16="http://schemas.microsoft.com/office/drawing/2014/main" id="{BDDF83F0-7579-334F-BDC0-D5002C84B183}"/>
                </a:ext>
              </a:extLst>
            </p:cNvPr>
            <p:cNvSpPr/>
            <p:nvPr/>
          </p:nvSpPr>
          <p:spPr>
            <a:xfrm>
              <a:off x="7819529" y="3335989"/>
              <a:ext cx="478017" cy="446070"/>
            </a:xfrm>
            <a:custGeom>
              <a:avLst/>
              <a:gdLst>
                <a:gd name="connsiteX0" fmla="*/ 306617 w 478017"/>
                <a:gd name="connsiteY0" fmla="*/ 0 h 446070"/>
                <a:gd name="connsiteX1" fmla="*/ 170449 w 478017"/>
                <a:gd name="connsiteY1" fmla="*/ 0 h 446070"/>
                <a:gd name="connsiteX2" fmla="*/ 170449 w 478017"/>
                <a:gd name="connsiteY2" fmla="*/ 165141 h 446070"/>
                <a:gd name="connsiteX3" fmla="*/ 0 w 478017"/>
                <a:gd name="connsiteY3" fmla="*/ 165141 h 446070"/>
                <a:gd name="connsiteX4" fmla="*/ 0 w 478017"/>
                <a:gd name="connsiteY4" fmla="*/ 285675 h 446070"/>
                <a:gd name="connsiteX5" fmla="*/ 170449 w 478017"/>
                <a:gd name="connsiteY5" fmla="*/ 285675 h 446070"/>
                <a:gd name="connsiteX6" fmla="*/ 170449 w 478017"/>
                <a:gd name="connsiteY6" fmla="*/ 446070 h 446070"/>
                <a:gd name="connsiteX7" fmla="*/ 306617 w 478017"/>
                <a:gd name="connsiteY7" fmla="*/ 446070 h 446070"/>
                <a:gd name="connsiteX8" fmla="*/ 306617 w 478017"/>
                <a:gd name="connsiteY8" fmla="*/ 285675 h 446070"/>
                <a:gd name="connsiteX9" fmla="*/ 478018 w 478017"/>
                <a:gd name="connsiteY9" fmla="*/ 285675 h 446070"/>
                <a:gd name="connsiteX10" fmla="*/ 478018 w 478017"/>
                <a:gd name="connsiteY10" fmla="*/ 165141 h 446070"/>
                <a:gd name="connsiteX11" fmla="*/ 306617 w 478017"/>
                <a:gd name="connsiteY11" fmla="*/ 165141 h 446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8017" h="446070">
                  <a:moveTo>
                    <a:pt x="306617" y="0"/>
                  </a:moveTo>
                  <a:lnTo>
                    <a:pt x="170449" y="0"/>
                  </a:lnTo>
                  <a:lnTo>
                    <a:pt x="170449" y="165141"/>
                  </a:lnTo>
                  <a:lnTo>
                    <a:pt x="0" y="165141"/>
                  </a:lnTo>
                  <a:lnTo>
                    <a:pt x="0" y="285675"/>
                  </a:lnTo>
                  <a:lnTo>
                    <a:pt x="170449" y="285675"/>
                  </a:lnTo>
                  <a:lnTo>
                    <a:pt x="170449" y="446070"/>
                  </a:lnTo>
                  <a:lnTo>
                    <a:pt x="306617" y="446070"/>
                  </a:lnTo>
                  <a:lnTo>
                    <a:pt x="306617" y="285675"/>
                  </a:lnTo>
                  <a:lnTo>
                    <a:pt x="478018" y="285675"/>
                  </a:lnTo>
                  <a:lnTo>
                    <a:pt x="478018" y="165141"/>
                  </a:lnTo>
                  <a:lnTo>
                    <a:pt x="306617" y="16514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Graphic 30">
              <a:extLst>
                <a:ext uri="{FF2B5EF4-FFF2-40B4-BE49-F238E27FC236}">
                  <a16:creationId xmlns:a16="http://schemas.microsoft.com/office/drawing/2014/main" id="{A3EA9975-5191-9C4F-A4EC-C97996514958}"/>
                </a:ext>
              </a:extLst>
            </p:cNvPr>
            <p:cNvSpPr/>
            <p:nvPr/>
          </p:nvSpPr>
          <p:spPr>
            <a:xfrm>
              <a:off x="8267075" y="3105361"/>
              <a:ext cx="639896" cy="757370"/>
            </a:xfrm>
            <a:custGeom>
              <a:avLst/>
              <a:gdLst>
                <a:gd name="connsiteX0" fmla="*/ 639896 w 639896"/>
                <a:gd name="connsiteY0" fmla="*/ 0 h 757370"/>
                <a:gd name="connsiteX1" fmla="*/ 0 w 639896"/>
                <a:gd name="connsiteY1" fmla="*/ 0 h 757370"/>
                <a:gd name="connsiteX2" fmla="*/ 0 w 639896"/>
                <a:gd name="connsiteY2" fmla="*/ 134770 h 757370"/>
                <a:gd name="connsiteX3" fmla="*/ 231391 w 639896"/>
                <a:gd name="connsiteY3" fmla="*/ 134770 h 757370"/>
                <a:gd name="connsiteX4" fmla="*/ 231391 w 639896"/>
                <a:gd name="connsiteY4" fmla="*/ 757371 h 757370"/>
                <a:gd name="connsiteX5" fmla="*/ 407553 w 639896"/>
                <a:gd name="connsiteY5" fmla="*/ 757371 h 757370"/>
                <a:gd name="connsiteX6" fmla="*/ 407553 w 639896"/>
                <a:gd name="connsiteY6" fmla="*/ 134770 h 757370"/>
                <a:gd name="connsiteX7" fmla="*/ 639896 w 639896"/>
                <a:gd name="connsiteY7" fmla="*/ 134770 h 757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9896" h="757370">
                  <a:moveTo>
                    <a:pt x="639896" y="0"/>
                  </a:moveTo>
                  <a:lnTo>
                    <a:pt x="0" y="0"/>
                  </a:lnTo>
                  <a:lnTo>
                    <a:pt x="0" y="134770"/>
                  </a:lnTo>
                  <a:lnTo>
                    <a:pt x="231391" y="134770"/>
                  </a:lnTo>
                  <a:lnTo>
                    <a:pt x="231391" y="757371"/>
                  </a:lnTo>
                  <a:lnTo>
                    <a:pt x="407553" y="757371"/>
                  </a:lnTo>
                  <a:lnTo>
                    <a:pt x="407553" y="134770"/>
                  </a:lnTo>
                  <a:lnTo>
                    <a:pt x="639896" y="134770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Graphic 30">
              <a:extLst>
                <a:ext uri="{FF2B5EF4-FFF2-40B4-BE49-F238E27FC236}">
                  <a16:creationId xmlns:a16="http://schemas.microsoft.com/office/drawing/2014/main" id="{DC7B98CB-D53F-8B4A-8D04-6A09EDD3CCCD}"/>
                </a:ext>
              </a:extLst>
            </p:cNvPr>
            <p:cNvSpPr/>
            <p:nvPr/>
          </p:nvSpPr>
          <p:spPr>
            <a:xfrm>
              <a:off x="8886974" y="3294877"/>
              <a:ext cx="534199" cy="583040"/>
            </a:xfrm>
            <a:custGeom>
              <a:avLst/>
              <a:gdLst>
                <a:gd name="connsiteX0" fmla="*/ 276146 w 534199"/>
                <a:gd name="connsiteY0" fmla="*/ 301 h 583040"/>
                <a:gd name="connsiteX1" fmla="*/ 39994 w 534199"/>
                <a:gd name="connsiteY1" fmla="*/ 20232 h 583040"/>
                <a:gd name="connsiteX2" fmla="*/ 50468 w 534199"/>
                <a:gd name="connsiteY2" fmla="*/ 136021 h 583040"/>
                <a:gd name="connsiteX3" fmla="*/ 246627 w 534199"/>
                <a:gd name="connsiteY3" fmla="*/ 125581 h 583040"/>
                <a:gd name="connsiteX4" fmla="*/ 362798 w 534199"/>
                <a:gd name="connsiteY4" fmla="*/ 226184 h 583040"/>
                <a:gd name="connsiteX5" fmla="*/ 362798 w 534199"/>
                <a:gd name="connsiteY5" fmla="*/ 236624 h 583040"/>
                <a:gd name="connsiteX6" fmla="*/ 246627 w 534199"/>
                <a:gd name="connsiteY6" fmla="*/ 231878 h 583040"/>
                <a:gd name="connsiteX7" fmla="*/ 0 w 534199"/>
                <a:gd name="connsiteY7" fmla="*/ 402714 h 583040"/>
                <a:gd name="connsiteX8" fmla="*/ 196159 w 534199"/>
                <a:gd name="connsiteY8" fmla="*/ 583040 h 583040"/>
                <a:gd name="connsiteX9" fmla="*/ 382795 w 534199"/>
                <a:gd name="connsiteY9" fmla="*/ 512808 h 583040"/>
                <a:gd name="connsiteX10" fmla="*/ 418027 w 534199"/>
                <a:gd name="connsiteY10" fmla="*/ 567855 h 583040"/>
                <a:gd name="connsiteX11" fmla="*/ 534199 w 534199"/>
                <a:gd name="connsiteY11" fmla="*/ 567855 h 583040"/>
                <a:gd name="connsiteX12" fmla="*/ 534199 w 534199"/>
                <a:gd name="connsiteY12" fmla="*/ 221438 h 583040"/>
                <a:gd name="connsiteX13" fmla="*/ 276146 w 534199"/>
                <a:gd name="connsiteY13" fmla="*/ 301 h 583040"/>
                <a:gd name="connsiteX14" fmla="*/ 357085 w 534199"/>
                <a:gd name="connsiteY14" fmla="*/ 432136 h 583040"/>
                <a:gd name="connsiteX15" fmla="*/ 256149 w 534199"/>
                <a:gd name="connsiteY15" fmla="*/ 462506 h 583040"/>
                <a:gd name="connsiteX16" fmla="*/ 160926 w 534199"/>
                <a:gd name="connsiteY16" fmla="*/ 397019 h 583040"/>
                <a:gd name="connsiteX17" fmla="*/ 246627 w 534199"/>
                <a:gd name="connsiteY17" fmla="*/ 331532 h 583040"/>
                <a:gd name="connsiteX18" fmla="*/ 357085 w 534199"/>
                <a:gd name="connsiteY18" fmla="*/ 336278 h 583040"/>
                <a:gd name="connsiteX19" fmla="*/ 357085 w 534199"/>
                <a:gd name="connsiteY19" fmla="*/ 432136 h 583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199" h="583040">
                  <a:moveTo>
                    <a:pt x="276146" y="301"/>
                  </a:moveTo>
                  <a:cubicBezTo>
                    <a:pt x="205681" y="301"/>
                    <a:pt x="110459" y="10741"/>
                    <a:pt x="39994" y="20232"/>
                  </a:cubicBezTo>
                  <a:lnTo>
                    <a:pt x="50468" y="136021"/>
                  </a:lnTo>
                  <a:cubicBezTo>
                    <a:pt x="116172" y="131275"/>
                    <a:pt x="186637" y="125581"/>
                    <a:pt x="246627" y="125581"/>
                  </a:cubicBezTo>
                  <a:cubicBezTo>
                    <a:pt x="332327" y="125581"/>
                    <a:pt x="362798" y="140766"/>
                    <a:pt x="362798" y="226184"/>
                  </a:cubicBezTo>
                  <a:lnTo>
                    <a:pt x="362798" y="236624"/>
                  </a:lnTo>
                  <a:cubicBezTo>
                    <a:pt x="327566" y="231878"/>
                    <a:pt x="281859" y="231878"/>
                    <a:pt x="246627" y="231878"/>
                  </a:cubicBezTo>
                  <a:cubicBezTo>
                    <a:pt x="75226" y="231878"/>
                    <a:pt x="0" y="271740"/>
                    <a:pt x="0" y="402714"/>
                  </a:cubicBezTo>
                  <a:cubicBezTo>
                    <a:pt x="0" y="512808"/>
                    <a:pt x="70465" y="583040"/>
                    <a:pt x="196159" y="583040"/>
                  </a:cubicBezTo>
                  <a:cubicBezTo>
                    <a:pt x="271384" y="583040"/>
                    <a:pt x="332327" y="552670"/>
                    <a:pt x="382795" y="512808"/>
                  </a:cubicBezTo>
                  <a:lnTo>
                    <a:pt x="418027" y="567855"/>
                  </a:lnTo>
                  <a:lnTo>
                    <a:pt x="534199" y="567855"/>
                  </a:lnTo>
                  <a:lnTo>
                    <a:pt x="534199" y="221438"/>
                  </a:lnTo>
                  <a:cubicBezTo>
                    <a:pt x="533247" y="45857"/>
                    <a:pt x="467543" y="-4444"/>
                    <a:pt x="276146" y="301"/>
                  </a:cubicBezTo>
                  <a:close/>
                  <a:moveTo>
                    <a:pt x="357085" y="432136"/>
                  </a:moveTo>
                  <a:cubicBezTo>
                    <a:pt x="332327" y="447321"/>
                    <a:pt x="297095" y="462506"/>
                    <a:pt x="256149" y="462506"/>
                  </a:cubicBezTo>
                  <a:cubicBezTo>
                    <a:pt x="196159" y="462506"/>
                    <a:pt x="165688" y="437830"/>
                    <a:pt x="160926" y="397019"/>
                  </a:cubicBezTo>
                  <a:cubicBezTo>
                    <a:pt x="160926" y="357158"/>
                    <a:pt x="185684" y="331532"/>
                    <a:pt x="246627" y="331532"/>
                  </a:cubicBezTo>
                  <a:cubicBezTo>
                    <a:pt x="271384" y="331532"/>
                    <a:pt x="317092" y="336278"/>
                    <a:pt x="357085" y="336278"/>
                  </a:cubicBezTo>
                  <a:lnTo>
                    <a:pt x="357085" y="432136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Graphic 30">
              <a:extLst>
                <a:ext uri="{FF2B5EF4-FFF2-40B4-BE49-F238E27FC236}">
                  <a16:creationId xmlns:a16="http://schemas.microsoft.com/office/drawing/2014/main" id="{EE0BA3A6-4E73-7B4A-9EE9-FA3D575FA19F}"/>
                </a:ext>
              </a:extLst>
            </p:cNvPr>
            <p:cNvSpPr/>
            <p:nvPr/>
          </p:nvSpPr>
          <p:spPr>
            <a:xfrm>
              <a:off x="10155339" y="3094921"/>
              <a:ext cx="171400" cy="767810"/>
            </a:xfrm>
            <a:custGeom>
              <a:avLst/>
              <a:gdLst>
                <a:gd name="connsiteX0" fmla="*/ 0 w 171400"/>
                <a:gd name="connsiteY0" fmla="*/ 0 h 767810"/>
                <a:gd name="connsiteX1" fmla="*/ 171401 w 171400"/>
                <a:gd name="connsiteY1" fmla="*/ 0 h 767810"/>
                <a:gd name="connsiteX2" fmla="*/ 171401 w 171400"/>
                <a:gd name="connsiteY2" fmla="*/ 767811 h 767810"/>
                <a:gd name="connsiteX3" fmla="*/ 0 w 171400"/>
                <a:gd name="connsiteY3" fmla="*/ 767811 h 767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00" h="767810">
                  <a:moveTo>
                    <a:pt x="0" y="0"/>
                  </a:moveTo>
                  <a:lnTo>
                    <a:pt x="171401" y="0"/>
                  </a:lnTo>
                  <a:lnTo>
                    <a:pt x="171401" y="767811"/>
                  </a:lnTo>
                  <a:lnTo>
                    <a:pt x="0" y="767811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Graphic 30">
              <a:extLst>
                <a:ext uri="{FF2B5EF4-FFF2-40B4-BE49-F238E27FC236}">
                  <a16:creationId xmlns:a16="http://schemas.microsoft.com/office/drawing/2014/main" id="{EAB700C8-60F1-A340-9FA2-37549C3D12B4}"/>
                </a:ext>
              </a:extLst>
            </p:cNvPr>
            <p:cNvSpPr/>
            <p:nvPr/>
          </p:nvSpPr>
          <p:spPr>
            <a:xfrm>
              <a:off x="10437198" y="3294941"/>
              <a:ext cx="558956" cy="582975"/>
            </a:xfrm>
            <a:custGeom>
              <a:avLst/>
              <a:gdLst>
                <a:gd name="connsiteX0" fmla="*/ 281859 w 558956"/>
                <a:gd name="connsiteY0" fmla="*/ 237 h 582975"/>
                <a:gd name="connsiteX1" fmla="*/ 0 w 558956"/>
                <a:gd name="connsiteY1" fmla="*/ 291607 h 582975"/>
                <a:gd name="connsiteX2" fmla="*/ 277098 w 558956"/>
                <a:gd name="connsiteY2" fmla="*/ 582976 h 582975"/>
                <a:gd name="connsiteX3" fmla="*/ 558956 w 558956"/>
                <a:gd name="connsiteY3" fmla="*/ 286861 h 582975"/>
                <a:gd name="connsiteX4" fmla="*/ 281859 w 558956"/>
                <a:gd name="connsiteY4" fmla="*/ 237 h 582975"/>
                <a:gd name="connsiteX5" fmla="*/ 277098 w 558956"/>
                <a:gd name="connsiteY5" fmla="*/ 452002 h 582975"/>
                <a:gd name="connsiteX6" fmla="*/ 176162 w 558956"/>
                <a:gd name="connsiteY6" fmla="*/ 286861 h 582975"/>
                <a:gd name="connsiteX7" fmla="*/ 277098 w 558956"/>
                <a:gd name="connsiteY7" fmla="*/ 121720 h 582975"/>
                <a:gd name="connsiteX8" fmla="*/ 378033 w 558956"/>
                <a:gd name="connsiteY8" fmla="*/ 286861 h 582975"/>
                <a:gd name="connsiteX9" fmla="*/ 277098 w 558956"/>
                <a:gd name="connsiteY9" fmla="*/ 452002 h 58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956" h="582975">
                  <a:moveTo>
                    <a:pt x="281859" y="237"/>
                  </a:moveTo>
                  <a:cubicBezTo>
                    <a:pt x="70465" y="237"/>
                    <a:pt x="0" y="65724"/>
                    <a:pt x="0" y="291607"/>
                  </a:cubicBezTo>
                  <a:cubicBezTo>
                    <a:pt x="0" y="522234"/>
                    <a:pt x="59990" y="582976"/>
                    <a:pt x="277098" y="582976"/>
                  </a:cubicBezTo>
                  <a:cubicBezTo>
                    <a:pt x="494206" y="582976"/>
                    <a:pt x="558956" y="512744"/>
                    <a:pt x="558956" y="286861"/>
                  </a:cubicBezTo>
                  <a:cubicBezTo>
                    <a:pt x="558956" y="60979"/>
                    <a:pt x="498014" y="-4508"/>
                    <a:pt x="281859" y="237"/>
                  </a:cubicBezTo>
                  <a:close/>
                  <a:moveTo>
                    <a:pt x="277098" y="452002"/>
                  </a:moveTo>
                  <a:cubicBezTo>
                    <a:pt x="196158" y="452002"/>
                    <a:pt x="176162" y="421631"/>
                    <a:pt x="176162" y="286861"/>
                  </a:cubicBezTo>
                  <a:cubicBezTo>
                    <a:pt x="176162" y="151142"/>
                    <a:pt x="196158" y="121720"/>
                    <a:pt x="277098" y="121720"/>
                  </a:cubicBezTo>
                  <a:cubicBezTo>
                    <a:pt x="358037" y="121720"/>
                    <a:pt x="378033" y="152091"/>
                    <a:pt x="378033" y="286861"/>
                  </a:cubicBezTo>
                  <a:cubicBezTo>
                    <a:pt x="377081" y="422580"/>
                    <a:pt x="357085" y="452002"/>
                    <a:pt x="277098" y="452002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Graphic 30">
              <a:extLst>
                <a:ext uri="{FF2B5EF4-FFF2-40B4-BE49-F238E27FC236}">
                  <a16:creationId xmlns:a16="http://schemas.microsoft.com/office/drawing/2014/main" id="{B7BDB559-1F85-064A-B916-9A8804B572D4}"/>
                </a:ext>
              </a:extLst>
            </p:cNvPr>
            <p:cNvSpPr/>
            <p:nvPr/>
          </p:nvSpPr>
          <p:spPr>
            <a:xfrm>
              <a:off x="11106613" y="3290433"/>
              <a:ext cx="377082" cy="572298"/>
            </a:xfrm>
            <a:custGeom>
              <a:avLst/>
              <a:gdLst>
                <a:gd name="connsiteX0" fmla="*/ 317092 w 377082"/>
                <a:gd name="connsiteY0" fmla="*/ 0 h 572298"/>
                <a:gd name="connsiteX1" fmla="*/ 156165 w 377082"/>
                <a:gd name="connsiteY1" fmla="*/ 85418 h 572298"/>
                <a:gd name="connsiteX2" fmla="*/ 116172 w 377082"/>
                <a:gd name="connsiteY2" fmla="*/ 15185 h 572298"/>
                <a:gd name="connsiteX3" fmla="*/ 0 w 377082"/>
                <a:gd name="connsiteY3" fmla="*/ 15185 h 572298"/>
                <a:gd name="connsiteX4" fmla="*/ 0 w 377082"/>
                <a:gd name="connsiteY4" fmla="*/ 572299 h 572298"/>
                <a:gd name="connsiteX5" fmla="*/ 171401 w 377082"/>
                <a:gd name="connsiteY5" fmla="*/ 572299 h 572298"/>
                <a:gd name="connsiteX6" fmla="*/ 171401 w 377082"/>
                <a:gd name="connsiteY6" fmla="*/ 170835 h 572298"/>
                <a:gd name="connsiteX7" fmla="*/ 317092 w 377082"/>
                <a:gd name="connsiteY7" fmla="*/ 150905 h 572298"/>
                <a:gd name="connsiteX8" fmla="*/ 372321 w 377082"/>
                <a:gd name="connsiteY8" fmla="*/ 155650 h 572298"/>
                <a:gd name="connsiteX9" fmla="*/ 377082 w 377082"/>
                <a:gd name="connsiteY9" fmla="*/ 10440 h 572298"/>
                <a:gd name="connsiteX10" fmla="*/ 317092 w 377082"/>
                <a:gd name="connsiteY10" fmla="*/ 0 h 57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7082" h="572298">
                  <a:moveTo>
                    <a:pt x="317092" y="0"/>
                  </a:moveTo>
                  <a:cubicBezTo>
                    <a:pt x="261862" y="0"/>
                    <a:pt x="200921" y="30371"/>
                    <a:pt x="156165" y="85418"/>
                  </a:cubicBezTo>
                  <a:lnTo>
                    <a:pt x="116172" y="15185"/>
                  </a:lnTo>
                  <a:lnTo>
                    <a:pt x="0" y="15185"/>
                  </a:lnTo>
                  <a:lnTo>
                    <a:pt x="0" y="572299"/>
                  </a:lnTo>
                  <a:lnTo>
                    <a:pt x="171401" y="572299"/>
                  </a:lnTo>
                  <a:lnTo>
                    <a:pt x="171401" y="170835"/>
                  </a:lnTo>
                  <a:cubicBezTo>
                    <a:pt x="217108" y="155650"/>
                    <a:pt x="266623" y="150905"/>
                    <a:pt x="317092" y="150905"/>
                  </a:cubicBezTo>
                  <a:cubicBezTo>
                    <a:pt x="332327" y="150905"/>
                    <a:pt x="357085" y="155650"/>
                    <a:pt x="372321" y="155650"/>
                  </a:cubicBezTo>
                  <a:lnTo>
                    <a:pt x="377082" y="10440"/>
                  </a:lnTo>
                  <a:cubicBezTo>
                    <a:pt x="367560" y="10440"/>
                    <a:pt x="342801" y="0"/>
                    <a:pt x="317092" y="0"/>
                  </a:cubicBez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Graphic 30">
              <a:extLst>
                <a:ext uri="{FF2B5EF4-FFF2-40B4-BE49-F238E27FC236}">
                  <a16:creationId xmlns:a16="http://schemas.microsoft.com/office/drawing/2014/main" id="{9FD4CEA5-F3B5-974D-AA54-5194C610A725}"/>
                </a:ext>
              </a:extLst>
            </p:cNvPr>
            <p:cNvSpPr/>
            <p:nvPr/>
          </p:nvSpPr>
          <p:spPr>
            <a:xfrm>
              <a:off x="9490685" y="3305618"/>
              <a:ext cx="588475" cy="887395"/>
            </a:xfrm>
            <a:custGeom>
              <a:avLst/>
              <a:gdLst>
                <a:gd name="connsiteX0" fmla="*/ 297095 w 588475"/>
                <a:gd name="connsiteY0" fmla="*/ 401463 h 887395"/>
                <a:gd name="connsiteX1" fmla="*/ 180923 w 588475"/>
                <a:gd name="connsiteY1" fmla="*/ 0 h 887395"/>
                <a:gd name="connsiteX2" fmla="*/ 0 w 588475"/>
                <a:gd name="connsiteY2" fmla="*/ 0 h 887395"/>
                <a:gd name="connsiteX3" fmla="*/ 211394 w 588475"/>
                <a:gd name="connsiteY3" fmla="*/ 601721 h 887395"/>
                <a:gd name="connsiteX4" fmla="*/ 180923 w 588475"/>
                <a:gd name="connsiteY4" fmla="*/ 682393 h 887395"/>
                <a:gd name="connsiteX5" fmla="*/ 95223 w 588475"/>
                <a:gd name="connsiteY5" fmla="*/ 742185 h 887395"/>
                <a:gd name="connsiteX6" fmla="*/ 55229 w 588475"/>
                <a:gd name="connsiteY6" fmla="*/ 742185 h 887395"/>
                <a:gd name="connsiteX7" fmla="*/ 55229 w 588475"/>
                <a:gd name="connsiteY7" fmla="*/ 887395 h 887395"/>
                <a:gd name="connsiteX8" fmla="*/ 120933 w 588475"/>
                <a:gd name="connsiteY8" fmla="*/ 887395 h 887395"/>
                <a:gd name="connsiteX9" fmla="*/ 266623 w 588475"/>
                <a:gd name="connsiteY9" fmla="*/ 837094 h 887395"/>
                <a:gd name="connsiteX10" fmla="*/ 317091 w 588475"/>
                <a:gd name="connsiteY10" fmla="*/ 751676 h 887395"/>
                <a:gd name="connsiteX11" fmla="*/ 588476 w 588475"/>
                <a:gd name="connsiteY11" fmla="*/ 0 h 887395"/>
                <a:gd name="connsiteX12" fmla="*/ 407553 w 588475"/>
                <a:gd name="connsiteY12" fmla="*/ 0 h 887395"/>
                <a:gd name="connsiteX13" fmla="*/ 297095 w 588475"/>
                <a:gd name="connsiteY13" fmla="*/ 401463 h 887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88475" h="887395">
                  <a:moveTo>
                    <a:pt x="297095" y="401463"/>
                  </a:moveTo>
                  <a:lnTo>
                    <a:pt x="180923" y="0"/>
                  </a:lnTo>
                  <a:lnTo>
                    <a:pt x="0" y="0"/>
                  </a:lnTo>
                  <a:lnTo>
                    <a:pt x="211394" y="601721"/>
                  </a:lnTo>
                  <a:lnTo>
                    <a:pt x="180923" y="682393"/>
                  </a:lnTo>
                  <a:cubicBezTo>
                    <a:pt x="165688" y="732694"/>
                    <a:pt x="145690" y="742185"/>
                    <a:pt x="95223" y="742185"/>
                  </a:cubicBezTo>
                  <a:lnTo>
                    <a:pt x="55229" y="742185"/>
                  </a:lnTo>
                  <a:lnTo>
                    <a:pt x="55229" y="887395"/>
                  </a:lnTo>
                  <a:lnTo>
                    <a:pt x="120933" y="887395"/>
                  </a:lnTo>
                  <a:cubicBezTo>
                    <a:pt x="176162" y="887395"/>
                    <a:pt x="226630" y="872210"/>
                    <a:pt x="266623" y="837094"/>
                  </a:cubicBezTo>
                  <a:cubicBezTo>
                    <a:pt x="286620" y="817163"/>
                    <a:pt x="301856" y="786792"/>
                    <a:pt x="317091" y="751676"/>
                  </a:cubicBezTo>
                  <a:lnTo>
                    <a:pt x="588476" y="0"/>
                  </a:lnTo>
                  <a:lnTo>
                    <a:pt x="407553" y="0"/>
                  </a:lnTo>
                  <a:lnTo>
                    <a:pt x="297095" y="401463"/>
                  </a:lnTo>
                  <a:close/>
                </a:path>
              </a:pathLst>
            </a:custGeom>
            <a:grpFill/>
            <a:ln w="95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9702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4" r:id="rId4"/>
    <p:sldLayoutId id="2147483652" r:id="rId5"/>
    <p:sldLayoutId id="2147483653" r:id="rId6"/>
    <p:sldLayoutId id="2147483663" r:id="rId7"/>
    <p:sldLayoutId id="2147483659" r:id="rId8"/>
    <p:sldLayoutId id="2147483668" r:id="rId9"/>
    <p:sldLayoutId id="2147483669" r:id="rId10"/>
    <p:sldLayoutId id="2147483671" r:id="rId11"/>
    <p:sldLayoutId id="2147483660" r:id="rId12"/>
    <p:sldLayoutId id="2147483670" r:id="rId13"/>
    <p:sldLayoutId id="2147483662" r:id="rId14"/>
    <p:sldLayoutId id="2147483666" r:id="rId15"/>
    <p:sldLayoutId id="2147483655" r:id="rId16"/>
    <p:sldLayoutId id="2147483667" r:id="rId17"/>
    <p:sldLayoutId id="2147483656" r:id="rId18"/>
    <p:sldLayoutId id="2147483661" r:id="rId19"/>
    <p:sldLayoutId id="2147483665" r:id="rId20"/>
    <p:sldLayoutId id="2147483658" r:id="rId21"/>
    <p:sldLayoutId id="2147483672" r:id="rId2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5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177800" indent="-17145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tabLst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401638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tabLst/>
        <a:defRPr sz="1600" kern="1200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6350" indent="0" algn="l" defTabSz="914400" rtl="0" eaLnBrk="1" latinLnBrk="0" hangingPunct="1">
        <a:lnSpc>
          <a:spcPct val="100000"/>
        </a:lnSpc>
        <a:spcBef>
          <a:spcPts val="1600"/>
        </a:spcBef>
        <a:spcAft>
          <a:spcPts val="800"/>
        </a:spcAft>
        <a:buFont typeface="Arial" panose="020B0604020202020204" pitchFamily="34" charset="0"/>
        <a:buNone/>
        <a:tabLst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80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0.jp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3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7.png"/><Relationship Id="rId4" Type="http://schemas.openxmlformats.org/officeDocument/2006/relationships/image" Target="../media/image28.png"/><Relationship Id="rId9" Type="http://schemas.microsoft.com/office/2007/relationships/diagramDrawing" Target="../diagrams/drawing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23.pn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png"/><Relationship Id="rId15" Type="http://schemas.openxmlformats.org/officeDocument/2006/relationships/image" Target="../media/image27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0.jp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png"/><Relationship Id="rId4" Type="http://schemas.openxmlformats.org/officeDocument/2006/relationships/diagramData" Target="../diagrams/data2.xml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FDD782F-16EA-EE75-DFB3-5A52C278D21A}"/>
              </a:ext>
            </a:extLst>
          </p:cNvPr>
          <p:cNvSpPr/>
          <p:nvPr/>
        </p:nvSpPr>
        <p:spPr>
          <a:xfrm>
            <a:off x="0" y="0"/>
            <a:ext cx="4987739" cy="6857999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7458B-30CD-C39E-6D70-E2FD87AF4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263" y="1122363"/>
            <a:ext cx="4272020" cy="2387600"/>
          </a:xfrm>
        </p:spPr>
        <p:txBody>
          <a:bodyPr>
            <a:noAutofit/>
          </a:bodyPr>
          <a:lstStyle/>
          <a:p>
            <a:r>
              <a:rPr lang="en-NZ" sz="4000" dirty="0">
                <a:solidFill>
                  <a:schemeClr val="bg1"/>
                </a:solidFill>
                <a:latin typeface="+mj-lt"/>
              </a:rPr>
              <a:t>West Coast Waste Assessment 2024</a:t>
            </a:r>
            <a:endParaRPr lang="en-NZ" sz="4000" dirty="0">
              <a:solidFill>
                <a:schemeClr val="bg1"/>
              </a:solidFill>
            </a:endParaRPr>
          </a:p>
        </p:txBody>
      </p:sp>
      <p:pic>
        <p:nvPicPr>
          <p:cNvPr id="6" name="Picture Placeholder 5" descr="Looking up view of trees in the forest&#10;&#10;Description automatically generated">
            <a:extLst>
              <a:ext uri="{FF2B5EF4-FFF2-40B4-BE49-F238E27FC236}">
                <a16:creationId xmlns:a16="http://schemas.microsoft.com/office/drawing/2014/main" id="{F1BD545D-81C7-79DA-67DC-5982587E466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10608" r="10608"/>
          <a:stretch>
            <a:fillRect/>
          </a:stretch>
        </p:blipFill>
        <p:spPr/>
      </p:pic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CBE21D6-5B63-5B8C-828C-92297F1C6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96" y="5249860"/>
            <a:ext cx="2543114" cy="356166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2B8B1AF8-C095-12C8-AFF5-9427C2BD14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NZ" dirty="0">
                <a:solidFill>
                  <a:schemeClr val="bg1"/>
                </a:solidFill>
              </a:rPr>
              <a:t>[Month] 2024 updates</a:t>
            </a:r>
          </a:p>
        </p:txBody>
      </p:sp>
      <p:pic>
        <p:nvPicPr>
          <p:cNvPr id="4" name="Picture 3" descr="Buller District Council Live Stream - YouTube">
            <a:extLst>
              <a:ext uri="{FF2B5EF4-FFF2-40B4-BE49-F238E27FC236}">
                <a16:creationId xmlns:a16="http://schemas.microsoft.com/office/drawing/2014/main" id="{24B18B99-3CAE-5436-C183-05BD9C1F9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5" t="11600" r="27225" b="10800"/>
          <a:stretch/>
        </p:blipFill>
        <p:spPr bwMode="auto">
          <a:xfrm>
            <a:off x="680383" y="5774811"/>
            <a:ext cx="83309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DFDDC1-E63A-3AD3-3CB9-069E11624F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292"/>
          <a:stretch/>
        </p:blipFill>
        <p:spPr>
          <a:xfrm>
            <a:off x="1728409" y="5774811"/>
            <a:ext cx="1164501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A36BD-D79D-FDFD-556C-5C93E5A3204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0072" b="19929"/>
          <a:stretch/>
        </p:blipFill>
        <p:spPr>
          <a:xfrm>
            <a:off x="3107843" y="5774811"/>
            <a:ext cx="1428750" cy="85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86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994D1-76DF-98FD-80DC-6014F9DC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BDD4284-0ED1-CA3D-0CEB-EAB30F72BD25}"/>
              </a:ext>
            </a:extLst>
          </p:cNvPr>
          <p:cNvSpPr txBox="1">
            <a:spLocks/>
          </p:cNvSpPr>
          <p:nvPr/>
        </p:nvSpPr>
        <p:spPr>
          <a:xfrm>
            <a:off x="114603" y="248342"/>
            <a:ext cx="10858197" cy="1887978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>
                <a:solidFill>
                  <a:srgbClr val="002143"/>
                </a:solidFill>
              </a:rPr>
              <a:t>What have we found out so far? </a:t>
            </a:r>
            <a:br>
              <a:rPr lang="en-NZ" dirty="0">
                <a:solidFill>
                  <a:srgbClr val="002143"/>
                </a:solidFill>
              </a:rPr>
            </a:br>
            <a:br>
              <a:rPr lang="en-NZ" sz="2400" dirty="0">
                <a:solidFill>
                  <a:srgbClr val="002143"/>
                </a:solidFill>
              </a:rPr>
            </a:br>
            <a:r>
              <a:rPr lang="en-NZ" sz="2400" i="1" dirty="0">
                <a:solidFill>
                  <a:srgbClr val="002143"/>
                </a:solidFill>
              </a:rPr>
              <a:t>Progress against </a:t>
            </a:r>
            <a:r>
              <a:rPr lang="en-NZ" sz="2400" i="1" dirty="0" err="1">
                <a:solidFill>
                  <a:srgbClr val="002143"/>
                </a:solidFill>
              </a:rPr>
              <a:t>Te</a:t>
            </a:r>
            <a:r>
              <a:rPr lang="en-NZ" sz="2400" i="1" dirty="0">
                <a:solidFill>
                  <a:srgbClr val="002143"/>
                </a:solidFill>
              </a:rPr>
              <a:t> </a:t>
            </a:r>
            <a:r>
              <a:rPr lang="en-NZ" sz="2400" i="1" dirty="0" err="1">
                <a:solidFill>
                  <a:srgbClr val="002143"/>
                </a:solidFill>
              </a:rPr>
              <a:t>Rautaki</a:t>
            </a:r>
            <a:r>
              <a:rPr lang="en-NZ" sz="2400" i="1" dirty="0">
                <a:solidFill>
                  <a:srgbClr val="002143"/>
                </a:solidFill>
              </a:rPr>
              <a:t> Para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23F954-7353-7A51-BCEB-07E20F7A26A4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28AC5DB-45B5-2B5B-B366-38A8E8469F07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11" name="Picture 10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1C6D5170-77AE-6F4C-2F77-4B98E70EA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955E61C-3EE4-8E5D-CBB3-074C154B8D17}"/>
              </a:ext>
            </a:extLst>
          </p:cNvPr>
          <p:cNvSpPr txBox="1"/>
          <p:nvPr/>
        </p:nvSpPr>
        <p:spPr>
          <a:xfrm>
            <a:off x="6454588" y="5963327"/>
            <a:ext cx="54809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1200"/>
              </a:spcBef>
              <a:spcAft>
                <a:spcPts val="300"/>
              </a:spcAft>
            </a:pPr>
            <a:r>
              <a:rPr lang="en-NZ" dirty="0">
                <a:ea typeface="Times New Roman" panose="02020603050405020304" pitchFamily="18" charset="0"/>
                <a:cs typeface="Arial" panose="020B0604020202020204" pitchFamily="34" charset="0"/>
              </a:rPr>
              <a:t>Waste Disposal: R</a:t>
            </a:r>
            <a:r>
              <a:rPr lang="en-N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educe the amount of material that needs final disposal, by </a:t>
            </a:r>
            <a:r>
              <a:rPr lang="en-NZ" dirty="0"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en-N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per cent per person. 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4B15D48-C0B8-4954-8522-2FD83D57900F}"/>
              </a:ext>
            </a:extLst>
          </p:cNvPr>
          <p:cNvGraphicFramePr>
            <a:graphicFrameLocks/>
          </p:cNvGraphicFramePr>
          <p:nvPr/>
        </p:nvGraphicFramePr>
        <p:xfrm>
          <a:off x="256458" y="2265207"/>
          <a:ext cx="5197669" cy="3554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E49C51-A736-42E4-BF13-FD58D639C1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6222812"/>
              </p:ext>
            </p:extLst>
          </p:nvPr>
        </p:nvGraphicFramePr>
        <p:xfrm>
          <a:off x="6454588" y="2265207"/>
          <a:ext cx="5480954" cy="3554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53F1C1A-D99B-9242-309B-6894E614909C}"/>
              </a:ext>
            </a:extLst>
          </p:cNvPr>
          <p:cNvSpPr txBox="1"/>
          <p:nvPr/>
        </p:nvSpPr>
        <p:spPr>
          <a:xfrm>
            <a:off x="114603" y="5934670"/>
            <a:ext cx="5339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dirty="0">
                <a:ea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N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educe the amount of material entering the waste management system, by </a:t>
            </a:r>
            <a:r>
              <a:rPr lang="en-NZ" dirty="0">
                <a:ea typeface="Times New Roman" panose="02020603050405020304" pitchFamily="18" charset="0"/>
                <a:cs typeface="Arial" panose="020B0604020202020204" pitchFamily="34" charset="0"/>
              </a:rPr>
              <a:t>XX</a:t>
            </a:r>
            <a:r>
              <a:rPr lang="en-NZ" sz="1800" dirty="0"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per cent per person</a:t>
            </a:r>
            <a:endParaRPr lang="en-N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FDDB30-BBFB-5627-A6EB-EA33302B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246502-C0A7-CAD7-90C7-6F27E9F6A8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7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6C060A-275A-CFCC-7121-FFD46337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51" y="3429000"/>
            <a:ext cx="4728401" cy="856420"/>
          </a:xfrm>
        </p:spPr>
        <p:txBody>
          <a:bodyPr/>
          <a:lstStyle/>
          <a:p>
            <a:r>
              <a:rPr lang="mi-NZ" dirty="0">
                <a:solidFill>
                  <a:schemeClr val="tx2">
                    <a:lumMod val="50000"/>
                  </a:schemeClr>
                </a:solidFill>
              </a:rPr>
              <a:t>Pause for Comments / Questions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FA42F-05E9-6CF2-1494-D586EE30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11" name="Picture 10" descr="Question mark on green pastel background">
            <a:extLst>
              <a:ext uri="{FF2B5EF4-FFF2-40B4-BE49-F238E27FC236}">
                <a16:creationId xmlns:a16="http://schemas.microsoft.com/office/drawing/2014/main" id="{AC0C6A59-0D06-CDF0-B0D1-9B7FCA6EE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63"/>
          <a:stretch/>
        </p:blipFill>
        <p:spPr>
          <a:xfrm>
            <a:off x="6646734" y="1589570"/>
            <a:ext cx="4728401" cy="4835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7802A9-FB9C-A796-2002-43F339D4C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9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33AC-FC23-C3C3-2688-45CBED86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le of paper and plastic&#10;&#10;Description automatically generated">
            <a:extLst>
              <a:ext uri="{FF2B5EF4-FFF2-40B4-BE49-F238E27FC236}">
                <a16:creationId xmlns:a16="http://schemas.microsoft.com/office/drawing/2014/main" id="{C74D69F1-235D-6786-831E-397F5530A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ED441D-FDEA-5190-8D1D-341258999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0"/>
            <a:ext cx="12192000" cy="6858001"/>
          </a:xfrm>
          <a:solidFill>
            <a:srgbClr val="006FA2">
              <a:alpha val="49804"/>
            </a:srgbClr>
          </a:solidFill>
        </p:spPr>
        <p:txBody>
          <a:bodyPr/>
          <a:lstStyle/>
          <a:p>
            <a:r>
              <a:rPr lang="en-NZ" dirty="0"/>
              <a:t> </a:t>
            </a:r>
            <a:endParaRPr lang="en-US" dirty="0"/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E1869-0498-48D8-5E25-37EA0261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452" y="6259641"/>
            <a:ext cx="3569215" cy="4998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38503F-1B83-C28C-751B-9E36174F40A8}"/>
              </a:ext>
            </a:extLst>
          </p:cNvPr>
          <p:cNvSpPr txBox="1">
            <a:spLocks/>
          </p:cNvSpPr>
          <p:nvPr/>
        </p:nvSpPr>
        <p:spPr>
          <a:xfrm>
            <a:off x="495700" y="1119855"/>
            <a:ext cx="10944225" cy="85642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14800" dirty="0">
                <a:solidFill>
                  <a:schemeClr val="bg1"/>
                </a:solidFill>
              </a:rPr>
              <a:t>W</a:t>
            </a:r>
            <a:r>
              <a:rPr lang="en-NZ" sz="14800" dirty="0">
                <a:solidFill>
                  <a:schemeClr val="bg1"/>
                </a:solidFill>
              </a:rPr>
              <a:t>here do we want to be?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ABA2B2-3154-4015-96E7-5E9A153E3401}"/>
              </a:ext>
            </a:extLst>
          </p:cNvPr>
          <p:cNvCxnSpPr>
            <a:cxnSpLocks/>
          </p:cNvCxnSpPr>
          <p:nvPr/>
        </p:nvCxnSpPr>
        <p:spPr>
          <a:xfrm>
            <a:off x="6504382" y="2057766"/>
            <a:ext cx="2383" cy="451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CAD843-11C4-1914-C3C8-9601E8A58766}"/>
              </a:ext>
            </a:extLst>
          </p:cNvPr>
          <p:cNvCxnSpPr>
            <a:cxnSpLocks/>
          </p:cNvCxnSpPr>
          <p:nvPr/>
        </p:nvCxnSpPr>
        <p:spPr>
          <a:xfrm>
            <a:off x="6656782" y="2210166"/>
            <a:ext cx="2383" cy="451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DA0B7A4-E5B5-67AD-A15F-459457600B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1747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7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260BE8-6E6D-90C2-7A98-A09179F4A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3BEA56-313B-6563-B08C-507B1398F7C1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3DA7B1C-16DE-3818-CF6D-7053B1467D6A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7" name="Picture 6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5130E4C-8E0C-960E-BF90-918D0194ED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688EE16-284B-5E28-D095-7EAA4534707D}"/>
              </a:ext>
            </a:extLst>
          </p:cNvPr>
          <p:cNvSpPr/>
          <p:nvPr/>
        </p:nvSpPr>
        <p:spPr>
          <a:xfrm>
            <a:off x="926467" y="3158006"/>
            <a:ext cx="2906601" cy="10099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#1</a:t>
            </a:r>
            <a:endParaRPr lang="en-NZ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6321F4-042F-8580-A881-7BD4E26F5EAF}"/>
              </a:ext>
            </a:extLst>
          </p:cNvPr>
          <p:cNvSpPr/>
          <p:nvPr/>
        </p:nvSpPr>
        <p:spPr>
          <a:xfrm>
            <a:off x="8174029" y="3195654"/>
            <a:ext cx="2906601" cy="10099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#3</a:t>
            </a:r>
            <a:endParaRPr lang="en-NZ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694BDA5-ABC0-500F-5A8E-7BD8FF17EC79}"/>
              </a:ext>
            </a:extLst>
          </p:cNvPr>
          <p:cNvSpPr/>
          <p:nvPr/>
        </p:nvSpPr>
        <p:spPr>
          <a:xfrm>
            <a:off x="958971" y="5268990"/>
            <a:ext cx="2906601" cy="455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600" dirty="0"/>
              <a:t>Objective</a:t>
            </a:r>
            <a:endParaRPr lang="en-NZ" sz="1600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AA7C0452-6618-5C28-2A40-B7A0ED2E191D}"/>
              </a:ext>
            </a:extLst>
          </p:cNvPr>
          <p:cNvSpPr/>
          <p:nvPr/>
        </p:nvSpPr>
        <p:spPr>
          <a:xfrm>
            <a:off x="939121" y="5792534"/>
            <a:ext cx="10141509" cy="4233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dirty="0"/>
              <a:t>Objective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47124DC-556D-6FD3-6899-9DC4662AA014}"/>
              </a:ext>
            </a:extLst>
          </p:cNvPr>
          <p:cNvSpPr/>
          <p:nvPr/>
        </p:nvSpPr>
        <p:spPr>
          <a:xfrm>
            <a:off x="4032504" y="4831215"/>
            <a:ext cx="4141525" cy="4233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600" dirty="0"/>
              <a:t>Objective</a:t>
            </a:r>
            <a:endParaRPr lang="en-NZ" sz="16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F6060C8-2DF0-D244-AE3A-597B9188AB8C}"/>
              </a:ext>
            </a:extLst>
          </p:cNvPr>
          <p:cNvSpPr/>
          <p:nvPr/>
        </p:nvSpPr>
        <p:spPr>
          <a:xfrm>
            <a:off x="926467" y="4307112"/>
            <a:ext cx="10141509" cy="45568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dirty="0"/>
              <a:t>Objective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263DC46-B376-8560-709A-F8EB9BB39704}"/>
              </a:ext>
            </a:extLst>
          </p:cNvPr>
          <p:cNvSpPr/>
          <p:nvPr/>
        </p:nvSpPr>
        <p:spPr>
          <a:xfrm>
            <a:off x="8174029" y="5268990"/>
            <a:ext cx="2906601" cy="4233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600" dirty="0"/>
              <a:t>Objective</a:t>
            </a:r>
            <a:endParaRPr lang="en-NZ" sz="16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D515A49-FAE9-BDB5-C308-B38C52E72B42}"/>
              </a:ext>
            </a:extLst>
          </p:cNvPr>
          <p:cNvSpPr/>
          <p:nvPr/>
        </p:nvSpPr>
        <p:spPr>
          <a:xfrm>
            <a:off x="4566498" y="3223632"/>
            <a:ext cx="2906601" cy="1009999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#2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BEB06-0D1B-FA13-33CA-5813350356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AF72042-DA64-C75E-8819-89C1CA1B0CE7}"/>
              </a:ext>
            </a:extLst>
          </p:cNvPr>
          <p:cNvSpPr/>
          <p:nvPr/>
        </p:nvSpPr>
        <p:spPr>
          <a:xfrm>
            <a:off x="926467" y="2310169"/>
            <a:ext cx="10154163" cy="61781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600" b="1" i="1" dirty="0"/>
              <a:t>Supporting statement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6EA491E-CE2F-B31D-4946-002FAB7E4924}"/>
              </a:ext>
            </a:extLst>
          </p:cNvPr>
          <p:cNvSpPr/>
          <p:nvPr/>
        </p:nvSpPr>
        <p:spPr>
          <a:xfrm>
            <a:off x="1885732" y="1554915"/>
            <a:ext cx="8647612" cy="681773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b="1" dirty="0"/>
              <a:t>Vision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153067-BE7D-C8CF-19FE-A0DDE0D1D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56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33AC-FC23-C3C3-2688-45CBED86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le of paper and plastic&#10;&#10;Description automatically generated">
            <a:extLst>
              <a:ext uri="{FF2B5EF4-FFF2-40B4-BE49-F238E27FC236}">
                <a16:creationId xmlns:a16="http://schemas.microsoft.com/office/drawing/2014/main" id="{C74D69F1-235D-6786-831E-397F5530A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ED441D-FDEA-5190-8D1D-341258999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0"/>
            <a:ext cx="12192000" cy="6858001"/>
          </a:xfrm>
          <a:solidFill>
            <a:srgbClr val="006FA2">
              <a:alpha val="49804"/>
            </a:srgbClr>
          </a:solidFill>
        </p:spPr>
        <p:txBody>
          <a:bodyPr/>
          <a:lstStyle/>
          <a:p>
            <a:r>
              <a:rPr lang="en-NZ" dirty="0"/>
              <a:t> </a:t>
            </a:r>
            <a:endParaRPr lang="en-US" dirty="0"/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E1869-0498-48D8-5E25-37EA0261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452" y="6259641"/>
            <a:ext cx="3569215" cy="4998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38503F-1B83-C28C-751B-9E36174F40A8}"/>
              </a:ext>
            </a:extLst>
          </p:cNvPr>
          <p:cNvSpPr txBox="1">
            <a:spLocks/>
          </p:cNvSpPr>
          <p:nvPr/>
        </p:nvSpPr>
        <p:spPr>
          <a:xfrm>
            <a:off x="495700" y="1119855"/>
            <a:ext cx="10944225" cy="85642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14800" dirty="0">
                <a:solidFill>
                  <a:schemeClr val="bg1"/>
                </a:solidFill>
              </a:rPr>
              <a:t>How will we get there</a:t>
            </a:r>
            <a:r>
              <a:rPr lang="en-NZ" sz="14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8DD47-9D40-D8A7-9DD7-0D85AF5437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1747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13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CC7C1-559C-994B-B223-9FCC4513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231B187-855F-1656-F658-8A1CD1A37DC4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9B49D-1ED2-2164-7E74-D1D3709551AA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9" name="Picture 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AC1415D-91C2-A5AB-E264-34E600C6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2559B1-F5DF-83BB-F60C-E7D6B03C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9BA5620-361A-FB1A-5A83-79CFC616DF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6290837"/>
              </p:ext>
            </p:extLst>
          </p:nvPr>
        </p:nvGraphicFramePr>
        <p:xfrm>
          <a:off x="1248508" y="571012"/>
          <a:ext cx="9694984" cy="6533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2AF7247-F325-7D96-CFE1-4A0536F2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1329" y="3695363"/>
            <a:ext cx="1579747" cy="616136"/>
          </a:xfrm>
        </p:spPr>
        <p:txBody>
          <a:bodyPr vert="horz" lIns="0" tIns="45720" rIns="0" bIns="45720" rtlCol="0" anchor="b">
            <a:normAutofit fontScale="90000"/>
          </a:bodyPr>
          <a:lstStyle/>
          <a:p>
            <a:r>
              <a:rPr lang="en-NZ" b="1" dirty="0">
                <a:solidFill>
                  <a:srgbClr val="002143"/>
                </a:solidFill>
              </a:rPr>
              <a:t>Focus Areas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D4ACC-93FF-03AE-6393-B1823167A2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8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CC7C1-559C-994B-B223-9FCC4513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7247-F325-7D96-CFE1-4A0536F2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22" y="1027395"/>
            <a:ext cx="8101234" cy="616136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NZ" dirty="0">
                <a:solidFill>
                  <a:srgbClr val="002143"/>
                </a:solidFill>
              </a:rPr>
              <a:t>Focus Areas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31B187-855F-1656-F658-8A1CD1A37DC4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889B49D-1ED2-2164-7E74-D1D3709551AA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9" name="Picture 8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AC1415D-91C2-A5AB-E264-34E600C6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2559B1-F5DF-83BB-F60C-E7D6B03CE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59BAEE2-1EE3-2B8D-6605-D29DBCF583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8334856"/>
              </p:ext>
            </p:extLst>
          </p:nvPr>
        </p:nvGraphicFramePr>
        <p:xfrm>
          <a:off x="642111" y="1768249"/>
          <a:ext cx="11053605" cy="4620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437E584-1E12-1C5B-93D6-365740E5CE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164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A1EB1-941A-E0A6-A330-CD1A987DD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B229570-E9B9-32E7-97FD-245ED4494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30" y="774061"/>
            <a:ext cx="9648825" cy="1045029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NZ" dirty="0">
                <a:solidFill>
                  <a:schemeClr val="tx2">
                    <a:lumMod val="50000"/>
                  </a:schemeClr>
                </a:solidFill>
              </a:rPr>
              <a:t>What’s already underway?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267559-E829-45A4-B7A9-2EDAF3DD41D2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4BDAF58A-39B1-9D0A-302E-09493BCDB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54E4C-A152-70D8-6051-82C4E32D1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304" y="1977448"/>
            <a:ext cx="751726" cy="7517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C389AB-36B5-8A4B-B6CD-424DF21F2A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1388" y="1872754"/>
            <a:ext cx="861075" cy="856420"/>
          </a:xfrm>
          <a:prstGeom prst="rect">
            <a:avLst/>
          </a:prstGeom>
        </p:spPr>
      </p:pic>
      <p:pic>
        <p:nvPicPr>
          <p:cNvPr id="9" name="Graphic 8" descr="Connections outline">
            <a:extLst>
              <a:ext uri="{FF2B5EF4-FFF2-40B4-BE49-F238E27FC236}">
                <a16:creationId xmlns:a16="http://schemas.microsoft.com/office/drawing/2014/main" id="{A07D19CF-A3FD-F7F9-DC6E-13C1ED709A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1304" y="4766918"/>
            <a:ext cx="945183" cy="945183"/>
          </a:xfrm>
          <a:prstGeom prst="rect">
            <a:avLst/>
          </a:prstGeom>
        </p:spPr>
      </p:pic>
      <p:pic>
        <p:nvPicPr>
          <p:cNvPr id="11" name="Graphic 10" descr="Classroom with solid fill">
            <a:extLst>
              <a:ext uri="{FF2B5EF4-FFF2-40B4-BE49-F238E27FC236}">
                <a16:creationId xmlns:a16="http://schemas.microsoft.com/office/drawing/2014/main" id="{5B3F00C4-07D6-E3CB-33AC-5BA191A140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46411" y="2588747"/>
            <a:ext cx="751726" cy="751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5DA992-D47D-CB6F-94B0-AE4D11964C88}"/>
              </a:ext>
            </a:extLst>
          </p:cNvPr>
          <p:cNvSpPr txBox="1"/>
          <p:nvPr/>
        </p:nvSpPr>
        <p:spPr>
          <a:xfrm>
            <a:off x="1143030" y="2008695"/>
            <a:ext cx="23516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CC49F-7887-6629-E9B3-FECC6ACB0A91}"/>
              </a:ext>
            </a:extLst>
          </p:cNvPr>
          <p:cNvSpPr txBox="1"/>
          <p:nvPr/>
        </p:nvSpPr>
        <p:spPr>
          <a:xfrm>
            <a:off x="5126481" y="2530642"/>
            <a:ext cx="207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Education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AD7CCC-26B5-1AFB-8FD7-01CF8F4CA98A}"/>
              </a:ext>
            </a:extLst>
          </p:cNvPr>
          <p:cNvSpPr txBox="1"/>
          <p:nvPr/>
        </p:nvSpPr>
        <p:spPr>
          <a:xfrm>
            <a:off x="8697317" y="2008695"/>
            <a:ext cx="3295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7B02B7-81D0-9221-589D-409C5C1817F3}"/>
              </a:ext>
            </a:extLst>
          </p:cNvPr>
          <p:cNvSpPr txBox="1"/>
          <p:nvPr/>
        </p:nvSpPr>
        <p:spPr>
          <a:xfrm>
            <a:off x="1375314" y="4606611"/>
            <a:ext cx="2391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/>
              <a:t>Connections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XX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5FBDB6-8C1A-859C-33E2-2AA8CACE63CF}"/>
              </a:ext>
            </a:extLst>
          </p:cNvPr>
          <p:cNvSpPr txBox="1"/>
          <p:nvPr/>
        </p:nvSpPr>
        <p:spPr>
          <a:xfrm>
            <a:off x="4998137" y="4766918"/>
            <a:ext cx="36055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NZ" sz="1800" b="1" i="0" u="none" strike="noStrike" kern="1200" dirty="0">
                <a:effectLst/>
                <a:latin typeface="Arial" panose="020B0604020202020204" pitchFamily="34" charset="0"/>
              </a:rPr>
              <a:t>Policy</a:t>
            </a: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dirty="0">
                <a:latin typeface="Arial" panose="020B0604020202020204" pitchFamily="34" charset="0"/>
              </a:rPr>
              <a:t>XX</a:t>
            </a:r>
            <a:endParaRPr lang="en-NZ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NZ" dirty="0"/>
          </a:p>
        </p:txBody>
      </p:sp>
      <p:pic>
        <p:nvPicPr>
          <p:cNvPr id="18" name="Graphic 17" descr="Scales of justice with solid fill">
            <a:extLst>
              <a:ext uri="{FF2B5EF4-FFF2-40B4-BE49-F238E27FC236}">
                <a16:creationId xmlns:a16="http://schemas.microsoft.com/office/drawing/2014/main" id="{76B6A530-6EA8-FC43-E79B-64F134EB92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46412" y="4787398"/>
            <a:ext cx="751725" cy="7517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AE01F5A-6CC0-FF8D-BF86-896610EE2DF4}"/>
              </a:ext>
            </a:extLst>
          </p:cNvPr>
          <p:cNvSpPr txBox="1"/>
          <p:nvPr/>
        </p:nvSpPr>
        <p:spPr>
          <a:xfrm>
            <a:off x="8989067" y="4788771"/>
            <a:ext cx="3102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NZ" sz="1800" b="1" i="0" u="none" strike="noStrike" kern="1200" dirty="0">
                <a:effectLst/>
                <a:latin typeface="Arial" panose="020B0604020202020204" pitchFamily="34" charset="0"/>
              </a:rPr>
              <a:t>Iwi aspirations</a:t>
            </a:r>
          </a:p>
          <a:p>
            <a:pPr marL="285750" indent="-285750" rtl="0" eaLnBrk="1" fontAlgn="ctr" latinLnBrk="0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NZ" dirty="0">
                <a:latin typeface="Arial" panose="020B0604020202020204" pitchFamily="34" charset="0"/>
              </a:rPr>
              <a:t>XX</a:t>
            </a:r>
            <a:endParaRPr lang="en-NZ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NZ" dirty="0"/>
          </a:p>
        </p:txBody>
      </p:sp>
      <p:pic>
        <p:nvPicPr>
          <p:cNvPr id="12" name="Graphic 11" descr="Open hand with plant with solid fill">
            <a:extLst>
              <a:ext uri="{FF2B5EF4-FFF2-40B4-BE49-F238E27FC236}">
                <a16:creationId xmlns:a16="http://schemas.microsoft.com/office/drawing/2014/main" id="{A32508F5-7FA4-D3EC-2701-336C236393E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199296" y="4851348"/>
            <a:ext cx="768100" cy="76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1E2FA-C205-937E-E627-F64C74C6EC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21CBE6-22D0-60AE-49BD-282CA3977F3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786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6C060A-275A-CFCC-7121-FFD46337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951" y="3429000"/>
            <a:ext cx="4728401" cy="856420"/>
          </a:xfrm>
        </p:spPr>
        <p:txBody>
          <a:bodyPr/>
          <a:lstStyle/>
          <a:p>
            <a:r>
              <a:rPr lang="mi-NZ" dirty="0">
                <a:solidFill>
                  <a:schemeClr val="tx2">
                    <a:lumMod val="50000"/>
                  </a:schemeClr>
                </a:solidFill>
              </a:rPr>
              <a:t>Pause for Questions and Discussions </a:t>
            </a:r>
            <a:endParaRPr lang="en-N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9FA42F-05E9-6CF2-1494-D586EE309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11" name="Picture 10" descr="Question mark on green pastel background">
            <a:extLst>
              <a:ext uri="{FF2B5EF4-FFF2-40B4-BE49-F238E27FC236}">
                <a16:creationId xmlns:a16="http://schemas.microsoft.com/office/drawing/2014/main" id="{AC0C6A59-0D06-CDF0-B0D1-9B7FCA6EE6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663"/>
          <a:stretch/>
        </p:blipFill>
        <p:spPr>
          <a:xfrm>
            <a:off x="6646734" y="1589570"/>
            <a:ext cx="4728401" cy="48356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F13D52-91EF-F6D5-469F-E89DB50889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61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33AC-FC23-C3C3-2688-45CBED86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le of paper and plastic&#10;&#10;Description automatically generated">
            <a:extLst>
              <a:ext uri="{FF2B5EF4-FFF2-40B4-BE49-F238E27FC236}">
                <a16:creationId xmlns:a16="http://schemas.microsoft.com/office/drawing/2014/main" id="{C74D69F1-235D-6786-831E-397F5530A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ED441D-FDEA-5190-8D1D-341258999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0"/>
            <a:ext cx="12192000" cy="6858001"/>
          </a:xfrm>
          <a:solidFill>
            <a:srgbClr val="006FA2">
              <a:alpha val="49804"/>
            </a:srgbClr>
          </a:solidFill>
        </p:spPr>
        <p:txBody>
          <a:bodyPr/>
          <a:lstStyle/>
          <a:p>
            <a:r>
              <a:rPr lang="en-NZ" dirty="0"/>
              <a:t> </a:t>
            </a:r>
            <a:endParaRPr lang="en-US" dirty="0"/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E1869-0498-48D8-5E25-37EA0261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452" y="6259641"/>
            <a:ext cx="3569215" cy="4998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38503F-1B83-C28C-751B-9E36174F40A8}"/>
              </a:ext>
            </a:extLst>
          </p:cNvPr>
          <p:cNvSpPr txBox="1">
            <a:spLocks/>
          </p:cNvSpPr>
          <p:nvPr/>
        </p:nvSpPr>
        <p:spPr>
          <a:xfrm>
            <a:off x="495700" y="1119855"/>
            <a:ext cx="10944225" cy="85642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14800" dirty="0">
                <a:solidFill>
                  <a:schemeClr val="bg1"/>
                </a:solidFill>
              </a:rPr>
              <a:t>Where to from here?</a:t>
            </a:r>
            <a:endParaRPr lang="en-NZ" sz="148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9D448-0579-A4E7-F861-259F4D7AC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1747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7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8EA182-BE84-ED90-913C-A854C9B6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37165"/>
            <a:ext cx="9648825" cy="1045029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NZ" dirty="0">
                <a:solidFill>
                  <a:schemeClr val="tx2">
                    <a:lumMod val="50000"/>
                  </a:schemeClr>
                </a:solidFill>
              </a:rPr>
              <a:t>Objectives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1F40CFD-305D-D208-29A7-9EF3B4082D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1588" y="2766132"/>
            <a:ext cx="9152572" cy="3533628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This workshop will: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Familiarise Elected Members with Councils </a:t>
            </a:r>
            <a:r>
              <a:rPr lang="en-NZ" sz="1900" b="1" dirty="0">
                <a:solidFill>
                  <a:schemeClr val="tx2">
                    <a:lumMod val="50000"/>
                  </a:schemeClr>
                </a:solidFill>
              </a:rPr>
              <a:t>statutory waste planning requirements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Provide an understanding of the district's </a:t>
            </a:r>
            <a:r>
              <a:rPr lang="en-NZ" sz="1900" b="1" dirty="0">
                <a:solidFill>
                  <a:schemeClr val="tx2">
                    <a:lumMod val="50000"/>
                  </a:schemeClr>
                </a:solidFill>
              </a:rPr>
              <a:t>current waste performance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Present some ideas for the </a:t>
            </a:r>
            <a:r>
              <a:rPr lang="en-NZ" sz="1900" b="1" dirty="0">
                <a:solidFill>
                  <a:schemeClr val="tx2">
                    <a:lumMod val="50000"/>
                  </a:schemeClr>
                </a:solidFill>
              </a:rPr>
              <a:t>future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Discuss the potential ways for </a:t>
            </a:r>
            <a:r>
              <a:rPr lang="en-NZ" sz="1900" b="1" dirty="0">
                <a:solidFill>
                  <a:schemeClr val="tx2">
                    <a:lumMod val="50000"/>
                  </a:schemeClr>
                </a:solidFill>
              </a:rPr>
              <a:t>how</a:t>
            </a:r>
            <a:r>
              <a:rPr lang="en-NZ" sz="1900" dirty="0">
                <a:solidFill>
                  <a:schemeClr val="tx2">
                    <a:lumMod val="50000"/>
                  </a:schemeClr>
                </a:solidFill>
              </a:rPr>
              <a:t> we can get there</a:t>
            </a:r>
          </a:p>
          <a:p>
            <a:pPr>
              <a:lnSpc>
                <a:spcPct val="90000"/>
              </a:lnSpc>
            </a:pPr>
            <a:br>
              <a:rPr lang="en-NZ" sz="1900" dirty="0">
                <a:solidFill>
                  <a:schemeClr val="tx2">
                    <a:lumMod val="50000"/>
                  </a:schemeClr>
                </a:solidFill>
              </a:rPr>
            </a:br>
            <a:endParaRPr lang="en-NZ" sz="1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8F427-B182-3FC3-EBD0-5AB47501B5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2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78BEC18-DAFC-389B-E175-F6D2F88BFC8F}"/>
              </a:ext>
            </a:extLst>
          </p:cNvPr>
          <p:cNvSpPr/>
          <p:nvPr/>
        </p:nvSpPr>
        <p:spPr>
          <a:xfrm>
            <a:off x="2282427" y="1156335"/>
            <a:ext cx="5407819" cy="3235052"/>
          </a:xfrm>
          <a:prstGeom prst="roundRect">
            <a:avLst/>
          </a:prstGeom>
          <a:solidFill>
            <a:srgbClr val="D0E1E8"/>
          </a:solidFill>
          <a:ln w="38100">
            <a:solidFill>
              <a:srgbClr val="88B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CB49-8C6B-A3E0-C43F-4FCEA3D4471A}"/>
              </a:ext>
            </a:extLst>
          </p:cNvPr>
          <p:cNvSpPr txBox="1"/>
          <p:nvPr/>
        </p:nvSpPr>
        <p:spPr>
          <a:xfrm>
            <a:off x="103585" y="2505670"/>
            <a:ext cx="151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Workshop </a:t>
            </a:r>
            <a:r>
              <a:rPr lang="mi-NZ" dirty="0">
                <a:latin typeface="+mj-lt"/>
              </a:rPr>
              <a:t>(today)</a:t>
            </a:r>
            <a:endParaRPr lang="en-NZ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85539-78A0-7BF4-69E3-7640C428F9A5}"/>
              </a:ext>
            </a:extLst>
          </p:cNvPr>
          <p:cNvSpPr txBox="1"/>
          <p:nvPr/>
        </p:nvSpPr>
        <p:spPr>
          <a:xfrm>
            <a:off x="2271710" y="2437209"/>
            <a:ext cx="236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Waste Assessment</a:t>
            </a:r>
          </a:p>
          <a:p>
            <a:pPr algn="ctr"/>
            <a:r>
              <a:rPr lang="mi-NZ" dirty="0">
                <a:latin typeface="+mj-lt"/>
              </a:rPr>
              <a:t>to be reviewed by Medical Officer of Health </a:t>
            </a:r>
            <a:endParaRPr lang="en-NZ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81E67-D85A-D129-6EB8-4BE96F1A72A1}"/>
              </a:ext>
            </a:extLst>
          </p:cNvPr>
          <p:cNvSpPr txBox="1"/>
          <p:nvPr/>
        </p:nvSpPr>
        <p:spPr>
          <a:xfrm>
            <a:off x="5323283" y="2509170"/>
            <a:ext cx="236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Meeting </a:t>
            </a:r>
          </a:p>
          <a:p>
            <a:pPr algn="ctr"/>
            <a:r>
              <a:rPr lang="mi-NZ" dirty="0">
                <a:latin typeface="+mj-lt"/>
              </a:rPr>
              <a:t>Approval of final </a:t>
            </a:r>
            <a:r>
              <a:rPr lang="mi-NZ" i="1" dirty="0">
                <a:latin typeface="+mj-lt"/>
              </a:rPr>
              <a:t>Waste Assessment </a:t>
            </a:r>
            <a:r>
              <a:rPr lang="mi-NZ" dirty="0">
                <a:latin typeface="+mj-lt"/>
              </a:rPr>
              <a:t>and progress to WMMP</a:t>
            </a:r>
            <a:endParaRPr lang="en-NZ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ACDB8-759F-AEFE-33D5-1B2370C4FB0D}"/>
              </a:ext>
            </a:extLst>
          </p:cNvPr>
          <p:cNvSpPr txBox="1"/>
          <p:nvPr/>
        </p:nvSpPr>
        <p:spPr>
          <a:xfrm>
            <a:off x="8355808" y="2505670"/>
            <a:ext cx="2366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- key stakeholder engagement </a:t>
            </a:r>
            <a:endParaRPr lang="en-NZ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E71B5-0AC4-BAD4-F129-A3DBC73707C4}"/>
              </a:ext>
            </a:extLst>
          </p:cNvPr>
          <p:cNvSpPr txBox="1"/>
          <p:nvPr/>
        </p:nvSpPr>
        <p:spPr>
          <a:xfrm>
            <a:off x="8708229" y="5561230"/>
            <a:ext cx="2366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Workshop</a:t>
            </a:r>
            <a:endParaRPr lang="mi-NZ" dirty="0">
              <a:latin typeface="+mj-lt"/>
            </a:endParaRPr>
          </a:p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presented to Council for consultation </a:t>
            </a:r>
            <a:endParaRPr lang="en-NZ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75ED1-2A08-F736-7999-E27955FD3D2A}"/>
              </a:ext>
            </a:extLst>
          </p:cNvPr>
          <p:cNvSpPr txBox="1"/>
          <p:nvPr/>
        </p:nvSpPr>
        <p:spPr>
          <a:xfrm>
            <a:off x="5534023" y="5571440"/>
            <a:ext cx="236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public consultation</a:t>
            </a:r>
            <a:endParaRPr lang="en-NZ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0AEF8-CCA3-7360-0E15-AB8D4F46C3A4}"/>
              </a:ext>
            </a:extLst>
          </p:cNvPr>
          <p:cNvSpPr txBox="1"/>
          <p:nvPr/>
        </p:nvSpPr>
        <p:spPr>
          <a:xfrm>
            <a:off x="2636636" y="5593065"/>
            <a:ext cx="236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updated</a:t>
            </a:r>
            <a:endParaRPr lang="en-NZ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5C700-AEF9-79CF-D030-669985FA8DA2}"/>
              </a:ext>
            </a:extLst>
          </p:cNvPr>
          <p:cNvSpPr txBox="1"/>
          <p:nvPr/>
        </p:nvSpPr>
        <p:spPr>
          <a:xfrm>
            <a:off x="255387" y="5571440"/>
            <a:ext cx="2366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Meeting</a:t>
            </a:r>
          </a:p>
          <a:p>
            <a:pPr algn="ctr"/>
            <a:r>
              <a:rPr lang="mi-NZ" dirty="0">
                <a:latin typeface="+mj-lt"/>
              </a:rPr>
              <a:t>Approval of final </a:t>
            </a:r>
            <a:r>
              <a:rPr lang="mi-NZ" i="1" dirty="0">
                <a:latin typeface="+mj-lt"/>
              </a:rPr>
              <a:t>WMMP</a:t>
            </a:r>
            <a:endParaRPr lang="en-NZ" i="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B9D776-412A-C757-D370-184B29423084}"/>
              </a:ext>
            </a:extLst>
          </p:cNvPr>
          <p:cNvSpPr/>
          <p:nvPr/>
        </p:nvSpPr>
        <p:spPr>
          <a:xfrm>
            <a:off x="92867" y="1605295"/>
            <a:ext cx="11071830" cy="266700"/>
          </a:xfrm>
          <a:prstGeom prst="rect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EA205F-A086-2544-3AED-62C2868CE748}"/>
              </a:ext>
            </a:extLst>
          </p:cNvPr>
          <p:cNvSpPr/>
          <p:nvPr/>
        </p:nvSpPr>
        <p:spPr>
          <a:xfrm>
            <a:off x="406003" y="1484907"/>
            <a:ext cx="908447" cy="5703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2C4198-57BA-F3E9-EFA2-B4143E0CC4BD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60225" y="2055263"/>
            <a:ext cx="2" cy="450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B74E7-D40C-2708-FB66-1578B7CC4D21}"/>
              </a:ext>
            </a:extLst>
          </p:cNvPr>
          <p:cNvSpPr/>
          <p:nvPr/>
        </p:nvSpPr>
        <p:spPr>
          <a:xfrm>
            <a:off x="3000969" y="144222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0D65D8-3474-8B77-70F5-1C0C92AF0E10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455192" y="2012582"/>
            <a:ext cx="1" cy="4246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34C9091-3BDE-827F-0E27-4F61A0A47CA2}"/>
              </a:ext>
            </a:extLst>
          </p:cNvPr>
          <p:cNvSpPr/>
          <p:nvPr/>
        </p:nvSpPr>
        <p:spPr>
          <a:xfrm>
            <a:off x="6050158" y="1484907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D98DD4-49B8-517C-4348-A566008B896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504382" y="2057766"/>
            <a:ext cx="2383" cy="451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9E7AB4-84A2-0AFE-8CA5-1988A650111A}"/>
              </a:ext>
            </a:extLst>
          </p:cNvPr>
          <p:cNvSpPr/>
          <p:nvPr/>
        </p:nvSpPr>
        <p:spPr>
          <a:xfrm>
            <a:off x="9085065" y="1484907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E871CB-1BF0-BC2B-75C6-38E0DAFE1D8F}"/>
              </a:ext>
            </a:extLst>
          </p:cNvPr>
          <p:cNvSpPr/>
          <p:nvPr/>
        </p:nvSpPr>
        <p:spPr>
          <a:xfrm>
            <a:off x="11164697" y="1605295"/>
            <a:ext cx="223636" cy="3514061"/>
          </a:xfrm>
          <a:prstGeom prst="rect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A576AF57-271B-5D65-467D-030D4E3052E6}"/>
              </a:ext>
            </a:extLst>
          </p:cNvPr>
          <p:cNvSpPr/>
          <p:nvPr/>
        </p:nvSpPr>
        <p:spPr>
          <a:xfrm>
            <a:off x="-1" y="4690622"/>
            <a:ext cx="11388334" cy="571373"/>
          </a:xfrm>
          <a:prstGeom prst="leftArrow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F23EFDD-AF10-F6ED-3BAF-5872C71FF4B0}"/>
              </a:ext>
            </a:extLst>
          </p:cNvPr>
          <p:cNvSpPr/>
          <p:nvPr/>
        </p:nvSpPr>
        <p:spPr>
          <a:xfrm>
            <a:off x="9437488" y="463020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7F0559-56D0-8924-84F8-A3EDA3658D72}"/>
              </a:ext>
            </a:extLst>
          </p:cNvPr>
          <p:cNvSpPr/>
          <p:nvPr/>
        </p:nvSpPr>
        <p:spPr>
          <a:xfrm>
            <a:off x="6138861" y="4671572"/>
            <a:ext cx="1157289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7B1008-A4E5-0C4B-1E3D-2247B9D6CC8E}"/>
              </a:ext>
            </a:extLst>
          </p:cNvPr>
          <p:cNvSpPr/>
          <p:nvPr/>
        </p:nvSpPr>
        <p:spPr>
          <a:xfrm>
            <a:off x="3365895" y="463020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36F0AD5-C92B-584C-CBDF-6ACC2C95B36E}"/>
              </a:ext>
            </a:extLst>
          </p:cNvPr>
          <p:cNvSpPr/>
          <p:nvPr/>
        </p:nvSpPr>
        <p:spPr>
          <a:xfrm>
            <a:off x="860225" y="4630206"/>
            <a:ext cx="1157289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4FBAE7-336D-8F22-6107-0F9ABBB8761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438869" y="5200562"/>
            <a:ext cx="1" cy="370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4E358C6-96C8-00FE-3231-79B229B4D139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820118" y="5200562"/>
            <a:ext cx="1" cy="392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C2683A-0BDF-3F9A-5B65-B17086F7E2B3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6717505" y="5241928"/>
            <a:ext cx="1" cy="3295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6224EB-1126-0CD7-EF8D-D82CB51F4E2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9891711" y="5200562"/>
            <a:ext cx="1" cy="3606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455FD2-56A2-1532-5478-E21B9676FA8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9539289" y="2055263"/>
            <a:ext cx="1" cy="450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A40377D-9C1A-6B40-AA48-80448CC20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735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B6DC51-47E7-75AD-82D8-8A0EDF254A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5A67C04-E023-F1CD-D31B-802F23E421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9785" y="3129820"/>
            <a:ext cx="4272429" cy="59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6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C8EA182-BE84-ED90-913C-A854C9B6A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1537165"/>
            <a:ext cx="9648825" cy="1045029"/>
          </a:xfrm>
        </p:spPr>
        <p:txBody>
          <a:bodyPr vert="horz" lIns="0" tIns="45720" rIns="0" bIns="45720" rtlCol="0" anchor="b">
            <a:normAutofit/>
          </a:bodyPr>
          <a:lstStyle/>
          <a:p>
            <a:r>
              <a:rPr lang="en-NZ" dirty="0">
                <a:solidFill>
                  <a:schemeClr val="tx2">
                    <a:lumMod val="50000"/>
                  </a:schemeClr>
                </a:solidFill>
              </a:rPr>
              <a:t>Strategic context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F8B14BF-112B-CDFD-11AD-5A0E63BA7C55}"/>
              </a:ext>
            </a:extLst>
          </p:cNvPr>
          <p:cNvSpPr/>
          <p:nvPr/>
        </p:nvSpPr>
        <p:spPr>
          <a:xfrm>
            <a:off x="1544863" y="4828774"/>
            <a:ext cx="4967077" cy="1082606"/>
          </a:xfrm>
          <a:prstGeom prst="roundRect">
            <a:avLst/>
          </a:prstGeom>
          <a:solidFill>
            <a:srgbClr val="D0E1E8"/>
          </a:solidFill>
          <a:ln w="38100">
            <a:solidFill>
              <a:srgbClr val="88B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6F491D8-C8CF-29BE-34FC-78EB07BB5FF8}"/>
              </a:ext>
            </a:extLst>
          </p:cNvPr>
          <p:cNvGrpSpPr/>
          <p:nvPr/>
        </p:nvGrpSpPr>
        <p:grpSpPr>
          <a:xfrm>
            <a:off x="1482544" y="3024097"/>
            <a:ext cx="9226911" cy="2775367"/>
            <a:chOff x="1070899" y="2088361"/>
            <a:chExt cx="9226911" cy="277536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417D960-53EA-554B-3939-2E28D13042B2}"/>
                </a:ext>
              </a:extLst>
            </p:cNvPr>
            <p:cNvSpPr/>
            <p:nvPr/>
          </p:nvSpPr>
          <p:spPr>
            <a:xfrm>
              <a:off x="1070899" y="2088361"/>
              <a:ext cx="9197718" cy="34747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Central Government Policy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9227AC8-D30B-E509-0ACA-CC2454972D28}"/>
                </a:ext>
              </a:extLst>
            </p:cNvPr>
            <p:cNvSpPr/>
            <p:nvPr/>
          </p:nvSpPr>
          <p:spPr>
            <a:xfrm>
              <a:off x="1070899" y="2576680"/>
              <a:ext cx="1406081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 dirty="0"/>
                <a:t>Te rautaki para | Waste strategy</a:t>
              </a:r>
              <a:endParaRPr lang="en-NZ" sz="1400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7D0F305-C2FE-5EA6-FA5E-39C58D86FF04}"/>
                </a:ext>
              </a:extLst>
            </p:cNvPr>
            <p:cNvSpPr/>
            <p:nvPr/>
          </p:nvSpPr>
          <p:spPr>
            <a:xfrm>
              <a:off x="2584882" y="2565942"/>
              <a:ext cx="1279208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Waste Minimisation Act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27401D0-3561-A363-D2FB-F8A8EF0A76D5}"/>
                </a:ext>
              </a:extLst>
            </p:cNvPr>
            <p:cNvSpPr/>
            <p:nvPr/>
          </p:nvSpPr>
          <p:spPr>
            <a:xfrm>
              <a:off x="8885488" y="2574752"/>
              <a:ext cx="1394129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Local Government Act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5AFF7583-CD80-B7A5-F3B8-9BE974F51176}"/>
                </a:ext>
              </a:extLst>
            </p:cNvPr>
            <p:cNvSpPr/>
            <p:nvPr/>
          </p:nvSpPr>
          <p:spPr>
            <a:xfrm>
              <a:off x="5326229" y="2565942"/>
              <a:ext cx="2109335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Rautaki Hanganga o Aotearoa </a:t>
              </a:r>
              <a:r>
                <a:rPr lang="pl-PL" sz="1400" dirty="0"/>
                <a:t>|</a:t>
              </a:r>
              <a:r>
                <a:rPr lang="en-NZ" sz="1400" dirty="0"/>
                <a:t> Infrastructure Strategy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A9E31C3-C229-E553-9E5C-64F379B56089}"/>
                </a:ext>
              </a:extLst>
            </p:cNvPr>
            <p:cNvSpPr/>
            <p:nvPr/>
          </p:nvSpPr>
          <p:spPr>
            <a:xfrm>
              <a:off x="7517801" y="2565942"/>
              <a:ext cx="1285450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Emissions Reduction Plan</a:t>
              </a: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1150194-9E1E-4370-CEDD-45028872BA0D}"/>
                </a:ext>
              </a:extLst>
            </p:cNvPr>
            <p:cNvSpPr/>
            <p:nvPr/>
          </p:nvSpPr>
          <p:spPr>
            <a:xfrm>
              <a:off x="7601425" y="4004954"/>
              <a:ext cx="1302256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West Coast Long Term Plan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284D7D72-5A3A-2FCA-3FE0-E63DBCDE3975}"/>
                </a:ext>
              </a:extLst>
            </p:cNvPr>
            <p:cNvSpPr/>
            <p:nvPr/>
          </p:nvSpPr>
          <p:spPr>
            <a:xfrm>
              <a:off x="8995554" y="4004954"/>
              <a:ext cx="1302256" cy="858774"/>
            </a:xfrm>
            <a:prstGeom prst="round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West Coast Annual Plan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9006BB9-B3F0-810C-4EF2-A3F1FA926F73}"/>
                </a:ext>
              </a:extLst>
            </p:cNvPr>
            <p:cNvSpPr/>
            <p:nvPr/>
          </p:nvSpPr>
          <p:spPr>
            <a:xfrm>
              <a:off x="3767286" y="3948896"/>
              <a:ext cx="2193509" cy="85877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West Coast Waste Management and Minimisation Plan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F113AB51-E6CC-B975-C32F-6DBF8EAEFD9E}"/>
                </a:ext>
              </a:extLst>
            </p:cNvPr>
            <p:cNvSpPr/>
            <p:nvPr/>
          </p:nvSpPr>
          <p:spPr>
            <a:xfrm>
              <a:off x="1081899" y="3518439"/>
              <a:ext cx="9197718" cy="34747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dirty="0"/>
                <a:t>Local Government Policy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1244755A-9576-1B9E-3225-95E0409D5A6F}"/>
                </a:ext>
              </a:extLst>
            </p:cNvPr>
            <p:cNvSpPr/>
            <p:nvPr/>
          </p:nvSpPr>
          <p:spPr>
            <a:xfrm>
              <a:off x="1182387" y="3948896"/>
              <a:ext cx="2193509" cy="858774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NZ" sz="1400" dirty="0"/>
                <a:t>West Coast Waste Assessment</a:t>
              </a:r>
            </a:p>
          </p:txBody>
        </p:sp>
      </p:grp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D35B11D-C496-1A53-F3C7-D7A182642379}"/>
              </a:ext>
            </a:extLst>
          </p:cNvPr>
          <p:cNvCxnSpPr>
            <a:stCxn id="19" idx="3"/>
            <a:endCxn id="17" idx="1"/>
          </p:cNvCxnSpPr>
          <p:nvPr/>
        </p:nvCxnSpPr>
        <p:spPr>
          <a:xfrm>
            <a:off x="3787541" y="5314019"/>
            <a:ext cx="391390" cy="0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42AC49C-EF02-0768-6478-BD7A72EE445B}"/>
              </a:ext>
            </a:extLst>
          </p:cNvPr>
          <p:cNvSpPr/>
          <p:nvPr/>
        </p:nvSpPr>
        <p:spPr>
          <a:xfrm>
            <a:off x="4376429" y="3510488"/>
            <a:ext cx="1279208" cy="858774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sz="1400" dirty="0"/>
              <a:t>Litter Act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FAB1796-7D81-A53B-DBA2-E1FE3ED14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9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6C060A-275A-CFCC-7121-FFD46337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33500"/>
            <a:ext cx="4862513" cy="856420"/>
          </a:xfrm>
        </p:spPr>
        <p:txBody>
          <a:bodyPr/>
          <a:lstStyle/>
          <a:p>
            <a:r>
              <a:rPr lang="en-NZ" dirty="0">
                <a:solidFill>
                  <a:schemeClr val="tx2">
                    <a:lumMod val="50000"/>
                  </a:schemeClr>
                </a:solidFill>
              </a:rPr>
              <a:t>What is a Waste Assessment?</a:t>
            </a:r>
            <a:endParaRPr lang="en-NZ" dirty="0"/>
          </a:p>
        </p:txBody>
      </p:sp>
      <p:graphicFrame>
        <p:nvGraphicFramePr>
          <p:cNvPr id="3" name="Content Placeholder 11">
            <a:extLst>
              <a:ext uri="{FF2B5EF4-FFF2-40B4-BE49-F238E27FC236}">
                <a16:creationId xmlns:a16="http://schemas.microsoft.com/office/drawing/2014/main" id="{51A7917C-CC92-0EBD-CDCE-0DF42C9D30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994156"/>
              </p:ext>
            </p:extLst>
          </p:nvPr>
        </p:nvGraphicFramePr>
        <p:xfrm>
          <a:off x="2643622" y="902677"/>
          <a:ext cx="8924491" cy="5525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FAEA315-E4F2-81B8-6712-C151A68B40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94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68D4C91-F7BC-A8E4-FF39-F6CB5D5114E6}"/>
              </a:ext>
            </a:extLst>
          </p:cNvPr>
          <p:cNvSpPr/>
          <p:nvPr/>
        </p:nvSpPr>
        <p:spPr>
          <a:xfrm>
            <a:off x="284097" y="1197860"/>
            <a:ext cx="7349511" cy="2846431"/>
          </a:xfrm>
          <a:prstGeom prst="roundRect">
            <a:avLst/>
          </a:prstGeom>
          <a:solidFill>
            <a:srgbClr val="D0E1E8"/>
          </a:solidFill>
          <a:ln w="38100">
            <a:solidFill>
              <a:srgbClr val="88B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7CB49-8C6B-A3E0-C43F-4FCEA3D4471A}"/>
              </a:ext>
            </a:extLst>
          </p:cNvPr>
          <p:cNvSpPr txBox="1"/>
          <p:nvPr/>
        </p:nvSpPr>
        <p:spPr>
          <a:xfrm>
            <a:off x="103585" y="2505670"/>
            <a:ext cx="1513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Workshop </a:t>
            </a:r>
            <a:r>
              <a:rPr lang="mi-NZ" dirty="0">
                <a:latin typeface="+mj-lt"/>
              </a:rPr>
              <a:t>(today)</a:t>
            </a:r>
            <a:endParaRPr lang="en-NZ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B85539-78A0-7BF4-69E3-7640C428F9A5}"/>
              </a:ext>
            </a:extLst>
          </p:cNvPr>
          <p:cNvSpPr txBox="1"/>
          <p:nvPr/>
        </p:nvSpPr>
        <p:spPr>
          <a:xfrm>
            <a:off x="2271710" y="2437209"/>
            <a:ext cx="236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Waste Assessment</a:t>
            </a:r>
          </a:p>
          <a:p>
            <a:pPr algn="ctr"/>
            <a:r>
              <a:rPr lang="mi-NZ" dirty="0">
                <a:latin typeface="+mj-lt"/>
              </a:rPr>
              <a:t>to be reviewed by Medical Officer of Health </a:t>
            </a:r>
            <a:endParaRPr lang="en-NZ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981E67-D85A-D129-6EB8-4BE96F1A72A1}"/>
              </a:ext>
            </a:extLst>
          </p:cNvPr>
          <p:cNvSpPr txBox="1"/>
          <p:nvPr/>
        </p:nvSpPr>
        <p:spPr>
          <a:xfrm>
            <a:off x="5323283" y="2509170"/>
            <a:ext cx="236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Meeting </a:t>
            </a:r>
          </a:p>
          <a:p>
            <a:pPr algn="ctr"/>
            <a:r>
              <a:rPr lang="mi-NZ" dirty="0">
                <a:latin typeface="+mj-lt"/>
              </a:rPr>
              <a:t>Approval of final </a:t>
            </a:r>
            <a:r>
              <a:rPr lang="mi-NZ" i="1" dirty="0">
                <a:latin typeface="+mj-lt"/>
              </a:rPr>
              <a:t>Waste Assessment </a:t>
            </a:r>
            <a:r>
              <a:rPr lang="mi-NZ" dirty="0">
                <a:latin typeface="+mj-lt"/>
              </a:rPr>
              <a:t>and progress to WMMP</a:t>
            </a:r>
            <a:endParaRPr lang="en-NZ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ACDB8-759F-AEFE-33D5-1B2370C4FB0D}"/>
              </a:ext>
            </a:extLst>
          </p:cNvPr>
          <p:cNvSpPr txBox="1"/>
          <p:nvPr/>
        </p:nvSpPr>
        <p:spPr>
          <a:xfrm>
            <a:off x="8355808" y="2505670"/>
            <a:ext cx="2366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- key stakeholder engagement </a:t>
            </a:r>
            <a:endParaRPr lang="en-NZ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2E71B5-0AC4-BAD4-F129-A3DBC73707C4}"/>
              </a:ext>
            </a:extLst>
          </p:cNvPr>
          <p:cNvSpPr txBox="1"/>
          <p:nvPr/>
        </p:nvSpPr>
        <p:spPr>
          <a:xfrm>
            <a:off x="8708229" y="5561230"/>
            <a:ext cx="2366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Workshop</a:t>
            </a:r>
            <a:endParaRPr lang="mi-NZ" dirty="0">
              <a:latin typeface="+mj-lt"/>
            </a:endParaRPr>
          </a:p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presented to Council for consultation </a:t>
            </a:r>
            <a:endParaRPr lang="en-NZ" dirty="0"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875ED1-2A08-F736-7999-E27955FD3D2A}"/>
              </a:ext>
            </a:extLst>
          </p:cNvPr>
          <p:cNvSpPr txBox="1"/>
          <p:nvPr/>
        </p:nvSpPr>
        <p:spPr>
          <a:xfrm>
            <a:off x="5534023" y="5571440"/>
            <a:ext cx="23669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</a:t>
            </a:r>
            <a:r>
              <a:rPr lang="mi-NZ" dirty="0" err="1">
                <a:latin typeface="+mj-lt"/>
              </a:rPr>
              <a:t>public</a:t>
            </a:r>
            <a:r>
              <a:rPr lang="mi-NZ" dirty="0">
                <a:latin typeface="+mj-lt"/>
              </a:rPr>
              <a:t> </a:t>
            </a:r>
            <a:r>
              <a:rPr lang="mi-NZ" dirty="0" err="1">
                <a:latin typeface="+mj-lt"/>
              </a:rPr>
              <a:t>consultation</a:t>
            </a:r>
            <a:endParaRPr lang="mi-NZ" dirty="0">
              <a:latin typeface="+mj-lt"/>
            </a:endParaRPr>
          </a:p>
          <a:p>
            <a:pPr algn="ctr"/>
            <a:r>
              <a:rPr lang="mi-NZ" i="1" dirty="0">
                <a:latin typeface="+mj-lt"/>
              </a:rPr>
              <a:t>(</a:t>
            </a:r>
            <a:r>
              <a:rPr lang="en-NZ" sz="1800" i="1" dirty="0">
                <a:effectLst/>
                <a:latin typeface="+mj-lt"/>
              </a:rPr>
              <a:t>in accordance with SCP in the LGA)</a:t>
            </a:r>
          </a:p>
          <a:p>
            <a:pPr algn="ctr"/>
            <a:endParaRPr lang="en-NZ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B0AEF8-CCA3-7360-0E15-AB8D4F46C3A4}"/>
              </a:ext>
            </a:extLst>
          </p:cNvPr>
          <p:cNvSpPr txBox="1"/>
          <p:nvPr/>
        </p:nvSpPr>
        <p:spPr>
          <a:xfrm>
            <a:off x="2636636" y="5593065"/>
            <a:ext cx="2366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dirty="0">
                <a:latin typeface="+mj-lt"/>
              </a:rPr>
              <a:t>Draft </a:t>
            </a:r>
            <a:r>
              <a:rPr lang="mi-NZ" i="1" dirty="0">
                <a:latin typeface="+mj-lt"/>
              </a:rPr>
              <a:t>WMMP</a:t>
            </a:r>
            <a:r>
              <a:rPr lang="mi-NZ" dirty="0">
                <a:latin typeface="+mj-lt"/>
              </a:rPr>
              <a:t> updated</a:t>
            </a:r>
            <a:endParaRPr lang="en-NZ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55C700-AEF9-79CF-D030-669985FA8DA2}"/>
              </a:ext>
            </a:extLst>
          </p:cNvPr>
          <p:cNvSpPr txBox="1"/>
          <p:nvPr/>
        </p:nvSpPr>
        <p:spPr>
          <a:xfrm>
            <a:off x="255387" y="5571440"/>
            <a:ext cx="2366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i-NZ" b="1" dirty="0">
                <a:latin typeface="+mj-lt"/>
              </a:rPr>
              <a:t>Council Meeting</a:t>
            </a:r>
          </a:p>
          <a:p>
            <a:pPr algn="ctr"/>
            <a:r>
              <a:rPr lang="mi-NZ" dirty="0">
                <a:latin typeface="+mj-lt"/>
              </a:rPr>
              <a:t>Approval of final </a:t>
            </a:r>
            <a:r>
              <a:rPr lang="mi-NZ" i="1" dirty="0">
                <a:latin typeface="+mj-lt"/>
              </a:rPr>
              <a:t>WMMP</a:t>
            </a:r>
            <a:endParaRPr lang="en-NZ" i="1" dirty="0"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B9D776-412A-C757-D370-184B29423084}"/>
              </a:ext>
            </a:extLst>
          </p:cNvPr>
          <p:cNvSpPr/>
          <p:nvPr/>
        </p:nvSpPr>
        <p:spPr>
          <a:xfrm>
            <a:off x="92867" y="1605295"/>
            <a:ext cx="11071830" cy="266700"/>
          </a:xfrm>
          <a:prstGeom prst="rect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7EA205F-A086-2544-3AED-62C2868CE748}"/>
              </a:ext>
            </a:extLst>
          </p:cNvPr>
          <p:cNvSpPr/>
          <p:nvPr/>
        </p:nvSpPr>
        <p:spPr>
          <a:xfrm>
            <a:off x="406003" y="1453467"/>
            <a:ext cx="908447" cy="570356"/>
          </a:xfrm>
          <a:prstGeom prst="round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XX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D2C4198-57BA-F3E9-EFA2-B4143E0CC4BD}"/>
              </a:ext>
            </a:extLst>
          </p:cNvPr>
          <p:cNvCxnSpPr>
            <a:cxnSpLocks/>
            <a:endCxn id="3" idx="0"/>
          </p:cNvCxnSpPr>
          <p:nvPr/>
        </p:nvCxnSpPr>
        <p:spPr>
          <a:xfrm flipH="1">
            <a:off x="860225" y="2055263"/>
            <a:ext cx="2" cy="450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B74E7-D40C-2708-FB66-1578B7CC4D21}"/>
              </a:ext>
            </a:extLst>
          </p:cNvPr>
          <p:cNvSpPr/>
          <p:nvPr/>
        </p:nvSpPr>
        <p:spPr>
          <a:xfrm>
            <a:off x="3000969" y="144222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0D65D8-3474-8B77-70F5-1C0C92AF0E10}"/>
              </a:ext>
            </a:extLst>
          </p:cNvPr>
          <p:cNvCxnSpPr>
            <a:cxnSpLocks/>
            <a:endCxn id="5" idx="0"/>
          </p:cNvCxnSpPr>
          <p:nvPr/>
        </p:nvCxnSpPr>
        <p:spPr>
          <a:xfrm flipH="1">
            <a:off x="3455192" y="2012582"/>
            <a:ext cx="1" cy="4246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34C9091-3BDE-827F-0E27-4F61A0A47CA2}"/>
              </a:ext>
            </a:extLst>
          </p:cNvPr>
          <p:cNvSpPr/>
          <p:nvPr/>
        </p:nvSpPr>
        <p:spPr>
          <a:xfrm>
            <a:off x="6050158" y="1484907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9D98DD4-49B8-517C-4348-A566008B8965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504382" y="2057766"/>
            <a:ext cx="2383" cy="451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59E7AB4-84A2-0AFE-8CA5-1988A650111A}"/>
              </a:ext>
            </a:extLst>
          </p:cNvPr>
          <p:cNvSpPr/>
          <p:nvPr/>
        </p:nvSpPr>
        <p:spPr>
          <a:xfrm>
            <a:off x="9085065" y="1443211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7E871CB-1BF0-BC2B-75C6-38E0DAFE1D8F}"/>
              </a:ext>
            </a:extLst>
          </p:cNvPr>
          <p:cNvSpPr/>
          <p:nvPr/>
        </p:nvSpPr>
        <p:spPr>
          <a:xfrm>
            <a:off x="11164697" y="1605295"/>
            <a:ext cx="223636" cy="3514061"/>
          </a:xfrm>
          <a:prstGeom prst="rect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A576AF57-271B-5D65-467D-030D4E3052E6}"/>
              </a:ext>
            </a:extLst>
          </p:cNvPr>
          <p:cNvSpPr/>
          <p:nvPr/>
        </p:nvSpPr>
        <p:spPr>
          <a:xfrm>
            <a:off x="-1" y="4690622"/>
            <a:ext cx="11388334" cy="571373"/>
          </a:xfrm>
          <a:prstGeom prst="leftArrow">
            <a:avLst/>
          </a:prstGeom>
          <a:solidFill>
            <a:srgbClr val="0037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FF23EFDD-AF10-F6ED-3BAF-5872C71FF4B0}"/>
              </a:ext>
            </a:extLst>
          </p:cNvPr>
          <p:cNvSpPr/>
          <p:nvPr/>
        </p:nvSpPr>
        <p:spPr>
          <a:xfrm>
            <a:off x="9437488" y="463020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07F0559-56D0-8924-84F8-A3EDA3658D72}"/>
              </a:ext>
            </a:extLst>
          </p:cNvPr>
          <p:cNvSpPr/>
          <p:nvPr/>
        </p:nvSpPr>
        <p:spPr>
          <a:xfrm>
            <a:off x="6138861" y="4671572"/>
            <a:ext cx="1157289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7B1008-A4E5-0C4B-1E3D-2247B9D6CC8E}"/>
              </a:ext>
            </a:extLst>
          </p:cNvPr>
          <p:cNvSpPr/>
          <p:nvPr/>
        </p:nvSpPr>
        <p:spPr>
          <a:xfrm>
            <a:off x="3365895" y="4630206"/>
            <a:ext cx="908447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36F0AD5-C92B-584C-CBDF-6ACC2C95B36E}"/>
              </a:ext>
            </a:extLst>
          </p:cNvPr>
          <p:cNvSpPr/>
          <p:nvPr/>
        </p:nvSpPr>
        <p:spPr>
          <a:xfrm>
            <a:off x="860225" y="4630206"/>
            <a:ext cx="1157289" cy="570356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i-NZ" sz="1000" dirty="0">
                <a:solidFill>
                  <a:schemeClr val="tx1"/>
                </a:solidFill>
              </a:rPr>
              <a:t>[date to be added]</a:t>
            </a:r>
            <a:endParaRPr lang="en-NZ" sz="10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14FBAE7-336D-8F22-6107-0F9ABBB8761B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1438869" y="5200562"/>
            <a:ext cx="1" cy="3708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4E358C6-96C8-00FE-3231-79B229B4D139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3820118" y="5200562"/>
            <a:ext cx="1" cy="3925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8C2683A-0BDF-3F9A-5B65-B17086F7E2B3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6717505" y="5241928"/>
            <a:ext cx="1" cy="3295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16224EB-1126-0CD7-EF8D-D82CB51F4E27}"/>
              </a:ext>
            </a:extLst>
          </p:cNvPr>
          <p:cNvCxnSpPr>
            <a:cxnSpLocks/>
            <a:endCxn id="8" idx="0"/>
          </p:cNvCxnSpPr>
          <p:nvPr/>
        </p:nvCxnSpPr>
        <p:spPr>
          <a:xfrm flipH="1">
            <a:off x="9891711" y="5200562"/>
            <a:ext cx="1" cy="3606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F455FD2-56A2-1532-5478-E21B9676FA84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9539289" y="2055263"/>
            <a:ext cx="1" cy="450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2F887FD-BA3D-EFE1-D073-54E8A9CB0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91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758F124-0643-0CEC-586C-58CF45E8B927}"/>
              </a:ext>
            </a:extLst>
          </p:cNvPr>
          <p:cNvSpPr/>
          <p:nvPr/>
        </p:nvSpPr>
        <p:spPr>
          <a:xfrm>
            <a:off x="1554543" y="4515729"/>
            <a:ext cx="8827946" cy="1754326"/>
          </a:xfrm>
          <a:prstGeom prst="roundRect">
            <a:avLst/>
          </a:prstGeom>
          <a:solidFill>
            <a:srgbClr val="D0E1E8"/>
          </a:solidFill>
          <a:ln w="38100">
            <a:solidFill>
              <a:srgbClr val="88B9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C55CB2-D636-4B41-1EAE-7E5AB899B685}"/>
              </a:ext>
            </a:extLst>
          </p:cNvPr>
          <p:cNvSpPr/>
          <p:nvPr/>
        </p:nvSpPr>
        <p:spPr>
          <a:xfrm>
            <a:off x="0" y="0"/>
            <a:ext cx="12192000" cy="902677"/>
          </a:xfrm>
          <a:prstGeom prst="rect">
            <a:avLst/>
          </a:prstGeom>
          <a:solidFill>
            <a:srgbClr val="0021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72387FB-AB19-E0F2-EBB8-944520E25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603" y="214846"/>
            <a:ext cx="2543114" cy="3561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A6C060A-275A-CFCC-7121-FFD46337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333500"/>
            <a:ext cx="10944225" cy="856420"/>
          </a:xfrm>
        </p:spPr>
        <p:txBody>
          <a:bodyPr/>
          <a:lstStyle/>
          <a:p>
            <a:r>
              <a:rPr lang="mi-NZ" dirty="0">
                <a:solidFill>
                  <a:schemeClr val="tx2">
                    <a:lumMod val="50000"/>
                  </a:schemeClr>
                </a:solidFill>
              </a:rPr>
              <a:t>Waste Disposal Levy – expansion and increase</a:t>
            </a:r>
            <a:br>
              <a:rPr lang="pl-PL" dirty="0"/>
            </a:br>
            <a:endParaRPr lang="en-NZ" dirty="0"/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440EFE80-D259-5CD5-2EF7-3184030B13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4748"/>
              </p:ext>
            </p:extLst>
          </p:nvPr>
        </p:nvGraphicFramePr>
        <p:xfrm>
          <a:off x="368921" y="2026962"/>
          <a:ext cx="11199191" cy="22972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9368">
                  <a:extLst>
                    <a:ext uri="{9D8B030D-6E8A-4147-A177-3AD203B41FA5}">
                      <a16:colId xmlns:a16="http://schemas.microsoft.com/office/drawing/2014/main" val="2501494608"/>
                    </a:ext>
                  </a:extLst>
                </a:gridCol>
                <a:gridCol w="2170444">
                  <a:extLst>
                    <a:ext uri="{9D8B030D-6E8A-4147-A177-3AD203B41FA5}">
                      <a16:colId xmlns:a16="http://schemas.microsoft.com/office/drawing/2014/main" val="1434261057"/>
                    </a:ext>
                  </a:extLst>
                </a:gridCol>
                <a:gridCol w="1567543">
                  <a:extLst>
                    <a:ext uri="{9D8B030D-6E8A-4147-A177-3AD203B41FA5}">
                      <a16:colId xmlns:a16="http://schemas.microsoft.com/office/drawing/2014/main" val="918601725"/>
                    </a:ext>
                  </a:extLst>
                </a:gridCol>
                <a:gridCol w="1557495">
                  <a:extLst>
                    <a:ext uri="{9D8B030D-6E8A-4147-A177-3AD203B41FA5}">
                      <a16:colId xmlns:a16="http://schemas.microsoft.com/office/drawing/2014/main" val="1227543932"/>
                    </a:ext>
                  </a:extLst>
                </a:gridCol>
                <a:gridCol w="1457427">
                  <a:extLst>
                    <a:ext uri="{9D8B030D-6E8A-4147-A177-3AD203B41FA5}">
                      <a16:colId xmlns:a16="http://schemas.microsoft.com/office/drawing/2014/main" val="2206121295"/>
                    </a:ext>
                  </a:extLst>
                </a:gridCol>
                <a:gridCol w="1436914">
                  <a:extLst>
                    <a:ext uri="{9D8B030D-6E8A-4147-A177-3AD203B41FA5}">
                      <a16:colId xmlns:a16="http://schemas.microsoft.com/office/drawing/2014/main" val="346708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NZ" dirty="0"/>
                        <a:t>Landfill class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2009 to June 2021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 July 2021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 July 2022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 July 2023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Z" dirty="0"/>
                        <a:t>1 July 2024</a:t>
                      </a:r>
                    </a:p>
                  </a:txBody>
                  <a:tcPr>
                    <a:solidFill>
                      <a:srgbClr val="0037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898865"/>
                  </a:ext>
                </a:extLst>
              </a:tr>
              <a:tr h="621686">
                <a:tc>
                  <a:txBody>
                    <a:bodyPr/>
                    <a:lstStyle/>
                    <a:p>
                      <a:r>
                        <a:rPr lang="en-NZ" sz="1600" dirty="0"/>
                        <a:t>Municipal landfill (class 1)</a:t>
                      </a:r>
                    </a:p>
                  </a:txBody>
                  <a:tcPr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$10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$20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$30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$50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$60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724217"/>
                  </a:ext>
                </a:extLst>
              </a:tr>
              <a:tr h="725595">
                <a:tc>
                  <a:txBody>
                    <a:bodyPr/>
                    <a:lstStyle/>
                    <a:p>
                      <a:r>
                        <a:rPr lang="en-NZ" sz="1600" dirty="0"/>
                        <a:t>Construction &amp; demolition fill </a:t>
                      </a:r>
                    </a:p>
                    <a:p>
                      <a:r>
                        <a:rPr lang="en-NZ" sz="1600" dirty="0"/>
                        <a:t>(class 2)</a:t>
                      </a:r>
                    </a:p>
                  </a:txBody>
                  <a:tcPr>
                    <a:solidFill>
                      <a:srgbClr val="D0E1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NZ" sz="1600" dirty="0"/>
                    </a:p>
                  </a:txBody>
                  <a:tcPr anchor="ctr">
                    <a:solidFill>
                      <a:srgbClr val="D0E1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NZ" sz="1600"/>
                    </a:p>
                  </a:txBody>
                  <a:tcPr anchor="ctr">
                    <a:solidFill>
                      <a:srgbClr val="D0E1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NZ" sz="1600" dirty="0"/>
                        <a:t>$20 / tonne</a:t>
                      </a:r>
                    </a:p>
                  </a:txBody>
                  <a:tcPr anchor="ctr">
                    <a:solidFill>
                      <a:srgbClr val="D0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dirty="0"/>
                        <a:t>$20 / tonne</a:t>
                      </a:r>
                    </a:p>
                  </a:txBody>
                  <a:tcPr anchor="ctr">
                    <a:solidFill>
                      <a:srgbClr val="D0E1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dirty="0"/>
                        <a:t>$30 / tonne</a:t>
                      </a:r>
                    </a:p>
                  </a:txBody>
                  <a:tcPr anchor="ctr">
                    <a:solidFill>
                      <a:srgbClr val="D0E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7095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NZ" sz="1600" dirty="0"/>
                        <a:t>Managed or controlled fill </a:t>
                      </a:r>
                    </a:p>
                    <a:p>
                      <a:r>
                        <a:rPr lang="en-NZ" sz="1600" dirty="0"/>
                        <a:t>(class 3 &amp; 4)</a:t>
                      </a:r>
                    </a:p>
                  </a:txBody>
                  <a:tcPr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NZ" sz="1600" dirty="0"/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NZ" sz="1600" dirty="0"/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NZ" sz="1600" dirty="0"/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dirty="0"/>
                        <a:t>$10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Z" sz="1600" dirty="0"/>
                        <a:t>$10 / tonne</a:t>
                      </a:r>
                    </a:p>
                  </a:txBody>
                  <a:tcPr anchor="ctr">
                    <a:solidFill>
                      <a:srgbClr val="88B9C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408338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3A1BC38-9CAF-416D-6B8C-47B9BBBD46EA}"/>
              </a:ext>
            </a:extLst>
          </p:cNvPr>
          <p:cNvSpPr txBox="1"/>
          <p:nvPr/>
        </p:nvSpPr>
        <p:spPr>
          <a:xfrm>
            <a:off x="155862" y="6458488"/>
            <a:ext cx="11689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b="0" i="1" dirty="0">
                <a:solidFill>
                  <a:srgbClr val="003D59"/>
                </a:solidFill>
                <a:effectLst/>
                <a:latin typeface="Stabil-grotesk"/>
              </a:rPr>
              <a:t>Note: </a:t>
            </a:r>
            <a:r>
              <a:rPr lang="en-NZ" sz="1600" b="0" i="1" dirty="0" err="1">
                <a:solidFill>
                  <a:srgbClr val="003D59"/>
                </a:solidFill>
                <a:effectLst/>
                <a:latin typeface="Stabil-grotesk"/>
              </a:rPr>
              <a:t>Cleanfills</a:t>
            </a:r>
            <a:r>
              <a:rPr lang="en-NZ" sz="1600" b="0" i="1" dirty="0">
                <a:solidFill>
                  <a:srgbClr val="003D59"/>
                </a:solidFill>
                <a:effectLst/>
                <a:latin typeface="Stabil-grotesk"/>
              </a:rPr>
              <a:t>, Industrial </a:t>
            </a:r>
            <a:r>
              <a:rPr lang="en-NZ" sz="1600" b="0" i="1" dirty="0" err="1">
                <a:solidFill>
                  <a:srgbClr val="003D59"/>
                </a:solidFill>
                <a:effectLst/>
                <a:latin typeface="Stabil-grotesk"/>
              </a:rPr>
              <a:t>Monofills</a:t>
            </a:r>
            <a:r>
              <a:rPr lang="en-NZ" sz="1600" b="0" i="1" dirty="0">
                <a:solidFill>
                  <a:srgbClr val="003D59"/>
                </a:solidFill>
                <a:effectLst/>
                <a:latin typeface="Stabil-grotesk"/>
              </a:rPr>
              <a:t> and Transfer Stations are not levied but are subject to reporting requirements.</a:t>
            </a:r>
            <a:endParaRPr lang="en-NZ" sz="16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12BBD-7FB5-702B-9795-EE7770A5E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2B777-92C0-9304-710F-52C04BE1E1A9}"/>
              </a:ext>
            </a:extLst>
          </p:cNvPr>
          <p:cNvSpPr txBox="1"/>
          <p:nvPr/>
        </p:nvSpPr>
        <p:spPr>
          <a:xfrm>
            <a:off x="1554543" y="4571325"/>
            <a:ext cx="88279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b="1" dirty="0"/>
              <a:t>West Coast Waste Disposal Levy Allocation</a:t>
            </a:r>
          </a:p>
          <a:p>
            <a:pPr algn="ctr"/>
            <a:endParaRPr lang="en-NZ" dirty="0"/>
          </a:p>
          <a:p>
            <a:pPr algn="ctr"/>
            <a:r>
              <a:rPr lang="en-NZ" dirty="0"/>
              <a:t>2018 - $XXX</a:t>
            </a:r>
          </a:p>
          <a:p>
            <a:pPr algn="ctr"/>
            <a:endParaRPr lang="en-NZ" dirty="0"/>
          </a:p>
          <a:p>
            <a:pPr algn="ctr"/>
            <a:r>
              <a:rPr lang="en-NZ" dirty="0"/>
              <a:t>2024/25 – approximately $XXX</a:t>
            </a:r>
          </a:p>
          <a:p>
            <a:pPr algn="ctr"/>
            <a:endParaRPr lang="en-NZ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9B60D6-7269-5B67-438E-59E1D3E74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33AC-FC23-C3C3-2688-45CBED864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le of paper and plastic&#10;&#10;Description automatically generated">
            <a:extLst>
              <a:ext uri="{FF2B5EF4-FFF2-40B4-BE49-F238E27FC236}">
                <a16:creationId xmlns:a16="http://schemas.microsoft.com/office/drawing/2014/main" id="{C74D69F1-235D-6786-831E-397F5530AE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000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8ED441D-FDEA-5190-8D1D-3412589991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0" y="0"/>
            <a:ext cx="12192000" cy="6858001"/>
          </a:xfrm>
          <a:solidFill>
            <a:srgbClr val="006FA2">
              <a:alpha val="49804"/>
            </a:srgbClr>
          </a:solidFill>
        </p:spPr>
        <p:txBody>
          <a:bodyPr/>
          <a:lstStyle/>
          <a:p>
            <a:r>
              <a:rPr lang="en-NZ" dirty="0"/>
              <a:t> </a:t>
            </a:r>
            <a:endParaRPr lang="en-US" dirty="0"/>
          </a:p>
        </p:txBody>
      </p:sp>
      <p:pic>
        <p:nvPicPr>
          <p:cNvPr id="13" name="Picture 1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999E1869-0498-48D8-5E25-37EA0261C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1452" y="6259641"/>
            <a:ext cx="3569215" cy="49987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238503F-1B83-C28C-751B-9E36174F40A8}"/>
              </a:ext>
            </a:extLst>
          </p:cNvPr>
          <p:cNvSpPr txBox="1">
            <a:spLocks/>
          </p:cNvSpPr>
          <p:nvPr/>
        </p:nvSpPr>
        <p:spPr>
          <a:xfrm>
            <a:off x="495700" y="1119855"/>
            <a:ext cx="10944225" cy="856420"/>
          </a:xfrm>
          <a:prstGeom prst="rect">
            <a:avLst/>
          </a:prstGeom>
        </p:spPr>
        <p:txBody>
          <a:bodyPr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i-NZ" sz="14800" dirty="0">
                <a:solidFill>
                  <a:schemeClr val="bg1"/>
                </a:solidFill>
              </a:rPr>
              <a:t>W</a:t>
            </a:r>
            <a:r>
              <a:rPr lang="en-NZ" sz="14800" dirty="0">
                <a:solidFill>
                  <a:schemeClr val="bg1"/>
                </a:solidFill>
              </a:rPr>
              <a:t>here are we now?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868C7-46CE-7A94-9645-B4EEBFB1A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61747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0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1960A9C-E4E0-565A-AFFE-8C2BE92C06D5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A0EAA4-1886-16DE-AE9C-C772D91CE73C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6" name="Picture 5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EE669C29-D43C-19AD-16F6-8CE2C8948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363E9203-75D2-4CED-6FB4-A24BE0CE857D}"/>
              </a:ext>
            </a:extLst>
          </p:cNvPr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737028378"/>
              </p:ext>
            </p:extLst>
          </p:nvPr>
        </p:nvGraphicFramePr>
        <p:xfrm>
          <a:off x="6411688" y="1411288"/>
          <a:ext cx="5156425" cy="4897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itle 1">
            <a:extLst>
              <a:ext uri="{FF2B5EF4-FFF2-40B4-BE49-F238E27FC236}">
                <a16:creationId xmlns:a16="http://schemas.microsoft.com/office/drawing/2014/main" id="{727AFEAC-8C0C-263A-1076-52F07CA568BD}"/>
              </a:ext>
            </a:extLst>
          </p:cNvPr>
          <p:cNvSpPr txBox="1">
            <a:spLocks/>
          </p:cNvSpPr>
          <p:nvPr/>
        </p:nvSpPr>
        <p:spPr>
          <a:xfrm>
            <a:off x="623889" y="1411200"/>
            <a:ext cx="5156425" cy="1887978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>
                <a:solidFill>
                  <a:schemeClr val="tx2">
                    <a:lumMod val="50000"/>
                  </a:schemeClr>
                </a:solidFill>
              </a:rPr>
              <a:t>What have we found out so far?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1C1E0-BAFB-38AC-0F40-700038BB6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5FA18C-005C-EDD3-CAF1-0213B3EA87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3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3EE04-AC8B-9BE4-B2BE-F26920E38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C843D85-E35F-D2FD-E9D9-6D334CEAF0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795601"/>
              </p:ext>
            </p:extLst>
          </p:nvPr>
        </p:nvGraphicFramePr>
        <p:xfrm>
          <a:off x="204486" y="2423951"/>
          <a:ext cx="11783028" cy="26275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815068">
                  <a:extLst>
                    <a:ext uri="{9D8B030D-6E8A-4147-A177-3AD203B41FA5}">
                      <a16:colId xmlns:a16="http://schemas.microsoft.com/office/drawing/2014/main" val="3823114923"/>
                    </a:ext>
                  </a:extLst>
                </a:gridCol>
                <a:gridCol w="6967960">
                  <a:extLst>
                    <a:ext uri="{9D8B030D-6E8A-4147-A177-3AD203B41FA5}">
                      <a16:colId xmlns:a16="http://schemas.microsoft.com/office/drawing/2014/main" val="1520487659"/>
                    </a:ext>
                  </a:extLst>
                </a:gridCol>
              </a:tblGrid>
              <a:tr h="235028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Initiative </a:t>
                      </a:r>
                      <a:endParaRPr lang="en-NZ" sz="160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NZ" sz="1600" b="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Comment on progress </a:t>
                      </a:r>
                      <a:endParaRPr lang="en-NZ" sz="1600" b="1" dirty="0">
                        <a:effectLst/>
                        <a:latin typeface="+mj-lt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526233"/>
                  </a:ext>
                </a:extLst>
              </a:tr>
              <a:tr h="3782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37404947"/>
                  </a:ext>
                </a:extLst>
              </a:tr>
              <a:tr h="3782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1815891"/>
                  </a:ext>
                </a:extLst>
              </a:tr>
              <a:tr h="3782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1267972"/>
                  </a:ext>
                </a:extLst>
              </a:tr>
              <a:tr h="466295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7608146"/>
                  </a:ext>
                </a:extLst>
              </a:tr>
              <a:tr h="40449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8038220"/>
                  </a:ext>
                </a:extLst>
              </a:tr>
              <a:tr h="378217"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endParaRPr lang="en-NZ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057036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F7576820-A28F-94A6-3D4D-88757B703948}"/>
              </a:ext>
            </a:extLst>
          </p:cNvPr>
          <p:cNvSpPr txBox="1">
            <a:spLocks/>
          </p:cNvSpPr>
          <p:nvPr/>
        </p:nvSpPr>
        <p:spPr>
          <a:xfrm>
            <a:off x="114603" y="807348"/>
            <a:ext cx="10858197" cy="1380267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dirty="0">
                <a:solidFill>
                  <a:srgbClr val="002143"/>
                </a:solidFill>
              </a:rPr>
              <a:t>What have we found out so far? </a:t>
            </a:r>
            <a:br>
              <a:rPr lang="en-NZ" dirty="0">
                <a:solidFill>
                  <a:srgbClr val="002143"/>
                </a:solidFill>
              </a:rPr>
            </a:br>
            <a:br>
              <a:rPr lang="en-NZ" sz="2400" dirty="0">
                <a:solidFill>
                  <a:srgbClr val="002143"/>
                </a:solidFill>
              </a:rPr>
            </a:br>
            <a:r>
              <a:rPr lang="en-NZ" sz="2400" i="1" dirty="0">
                <a:solidFill>
                  <a:srgbClr val="002143"/>
                </a:solidFill>
              </a:rPr>
              <a:t>Progress against the previous WMMP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5594343-3C0D-70F8-9CBB-318BA0AA75E9}"/>
              </a:ext>
            </a:extLst>
          </p:cNvPr>
          <p:cNvGrpSpPr/>
          <p:nvPr/>
        </p:nvGrpSpPr>
        <p:grpSpPr>
          <a:xfrm>
            <a:off x="0" y="0"/>
            <a:ext cx="12192000" cy="902677"/>
            <a:chOff x="0" y="0"/>
            <a:chExt cx="12192000" cy="90267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ACD509-30BF-6AD4-2990-B19AAF59D58E}"/>
                </a:ext>
              </a:extLst>
            </p:cNvPr>
            <p:cNvSpPr/>
            <p:nvPr/>
          </p:nvSpPr>
          <p:spPr>
            <a:xfrm>
              <a:off x="0" y="0"/>
              <a:ext cx="12192000" cy="902677"/>
            </a:xfrm>
            <a:prstGeom prst="rect">
              <a:avLst/>
            </a:prstGeom>
            <a:solidFill>
              <a:srgbClr val="0021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pic>
          <p:nvPicPr>
            <p:cNvPr id="5" name="Picture 4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D7E26AEF-C768-F4C5-0842-01F488EE0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52603" y="214846"/>
              <a:ext cx="2543114" cy="356166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F7175D-03E8-0FCB-214A-C6043A61D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43114" cy="873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94AA2B-DAE9-2075-5546-7D1398429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2" y="-9760"/>
            <a:ext cx="3403158" cy="896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8248"/>
      </p:ext>
    </p:extLst>
  </p:cSld>
  <p:clrMapOvr>
    <a:masterClrMapping/>
  </p:clrMapOvr>
</p:sld>
</file>

<file path=ppt/theme/theme1.xml><?xml version="1.0" encoding="utf-8"?>
<a:theme xmlns:a="http://schemas.openxmlformats.org/drawingml/2006/main" name="Tonkin Taylor NZ">
  <a:themeElements>
    <a:clrScheme name="tt2">
      <a:dk1>
        <a:srgbClr val="000000"/>
      </a:dk1>
      <a:lt1>
        <a:srgbClr val="FFFFFF"/>
      </a:lt1>
      <a:dk2>
        <a:srgbClr val="006FA2"/>
      </a:dk2>
      <a:lt2>
        <a:srgbClr val="F2F2F2"/>
      </a:lt2>
      <a:accent1>
        <a:srgbClr val="4FA7BE"/>
      </a:accent1>
      <a:accent2>
        <a:srgbClr val="006FA2"/>
      </a:accent2>
      <a:accent3>
        <a:srgbClr val="008BA1"/>
      </a:accent3>
      <a:accent4>
        <a:srgbClr val="76B82A"/>
      </a:accent4>
      <a:accent5>
        <a:srgbClr val="788DA0"/>
      </a:accent5>
      <a:accent6>
        <a:srgbClr val="951B81"/>
      </a:accent6>
      <a:hlink>
        <a:srgbClr val="009CE1"/>
      </a:hlink>
      <a:folHlink>
        <a:srgbClr val="00487D"/>
      </a:folHlink>
    </a:clrScheme>
    <a:fontScheme name="Accura Arial">
      <a:majorFont>
        <a:latin typeface="Accur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3786451F-8D2A-4393-92E4-C3F99E3F0E61}" vid="{E79DC686-66D0-4D7D-A305-EDD5E7FA45B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t2">
    <a:dk1>
      <a:srgbClr val="000000"/>
    </a:dk1>
    <a:lt1>
      <a:srgbClr val="FFFFFF"/>
    </a:lt1>
    <a:dk2>
      <a:srgbClr val="006FA2"/>
    </a:dk2>
    <a:lt2>
      <a:srgbClr val="F2F2F2"/>
    </a:lt2>
    <a:accent1>
      <a:srgbClr val="4FA7BE"/>
    </a:accent1>
    <a:accent2>
      <a:srgbClr val="006FA2"/>
    </a:accent2>
    <a:accent3>
      <a:srgbClr val="008BA1"/>
    </a:accent3>
    <a:accent4>
      <a:srgbClr val="76B82A"/>
    </a:accent4>
    <a:accent5>
      <a:srgbClr val="788DA0"/>
    </a:accent5>
    <a:accent6>
      <a:srgbClr val="951B81"/>
    </a:accent6>
    <a:hlink>
      <a:srgbClr val="009CE1"/>
    </a:hlink>
    <a:folHlink>
      <a:srgbClr val="0048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3653</TotalTime>
  <Words>840</Words>
  <Application>Microsoft Office PowerPoint</Application>
  <PresentationFormat>Widescreen</PresentationFormat>
  <Paragraphs>195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Stabil-grotesk</vt:lpstr>
      <vt:lpstr>Calibri</vt:lpstr>
      <vt:lpstr>Accura</vt:lpstr>
      <vt:lpstr>Tonkin Taylor NZ</vt:lpstr>
      <vt:lpstr>West Coast Waste Assessment 2024</vt:lpstr>
      <vt:lpstr>Objectives</vt:lpstr>
      <vt:lpstr>Strategic context</vt:lpstr>
      <vt:lpstr>What is a Waste Assessment?</vt:lpstr>
      <vt:lpstr>PowerPoint Presentation</vt:lpstr>
      <vt:lpstr>Waste Disposal Levy – expansion and increase </vt:lpstr>
      <vt:lpstr>PowerPoint Presentation</vt:lpstr>
      <vt:lpstr>PowerPoint Presentation</vt:lpstr>
      <vt:lpstr>PowerPoint Presentation</vt:lpstr>
      <vt:lpstr>PowerPoint Presentation</vt:lpstr>
      <vt:lpstr>Pause for Comments / Questions</vt:lpstr>
      <vt:lpstr>PowerPoint Presentation</vt:lpstr>
      <vt:lpstr>PowerPoint Presentation</vt:lpstr>
      <vt:lpstr>PowerPoint Presentation</vt:lpstr>
      <vt:lpstr>Focus Areas</vt:lpstr>
      <vt:lpstr>Focus Areas</vt:lpstr>
      <vt:lpstr>What’s already underway? </vt:lpstr>
      <vt:lpstr>Pause for Questions and Discussions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WMMP Review</dc:title>
  <dc:creator>Zoe Yandell</dc:creator>
  <cp:lastModifiedBy>Megan Bourke</cp:lastModifiedBy>
  <cp:revision>105</cp:revision>
  <dcterms:created xsi:type="dcterms:W3CDTF">2023-10-16T01:48:41Z</dcterms:created>
  <dcterms:modified xsi:type="dcterms:W3CDTF">2024-06-26T04:10:54Z</dcterms:modified>
</cp:coreProperties>
</file>